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69"/>
  </p:notesMasterIdLst>
  <p:sldIdLst>
    <p:sldId id="498" r:id="rId2"/>
    <p:sldId id="499" r:id="rId3"/>
    <p:sldId id="727" r:id="rId4"/>
    <p:sldId id="728" r:id="rId5"/>
    <p:sldId id="729" r:id="rId6"/>
    <p:sldId id="730" r:id="rId7"/>
    <p:sldId id="731" r:id="rId8"/>
    <p:sldId id="502" r:id="rId9"/>
    <p:sldId id="504" r:id="rId10"/>
    <p:sldId id="505" r:id="rId11"/>
    <p:sldId id="506" r:id="rId12"/>
    <p:sldId id="507" r:id="rId13"/>
    <p:sldId id="508" r:id="rId14"/>
    <p:sldId id="509" r:id="rId15"/>
    <p:sldId id="510" r:id="rId16"/>
    <p:sldId id="511" r:id="rId17"/>
    <p:sldId id="512" r:id="rId18"/>
    <p:sldId id="513" r:id="rId19"/>
    <p:sldId id="514" r:id="rId20"/>
    <p:sldId id="515" r:id="rId21"/>
    <p:sldId id="516" r:id="rId22"/>
    <p:sldId id="517" r:id="rId23"/>
    <p:sldId id="518" r:id="rId24"/>
    <p:sldId id="519" r:id="rId25"/>
    <p:sldId id="520" r:id="rId26"/>
    <p:sldId id="521" r:id="rId27"/>
    <p:sldId id="522" r:id="rId28"/>
    <p:sldId id="523" r:id="rId29"/>
    <p:sldId id="524" r:id="rId30"/>
    <p:sldId id="525" r:id="rId31"/>
    <p:sldId id="526" r:id="rId32"/>
    <p:sldId id="527" r:id="rId33"/>
    <p:sldId id="528" r:id="rId34"/>
    <p:sldId id="529" r:id="rId35"/>
    <p:sldId id="530" r:id="rId36"/>
    <p:sldId id="531" r:id="rId37"/>
    <p:sldId id="532" r:id="rId38"/>
    <p:sldId id="533" r:id="rId39"/>
    <p:sldId id="534" r:id="rId40"/>
    <p:sldId id="536" r:id="rId41"/>
    <p:sldId id="258" r:id="rId42"/>
    <p:sldId id="734" r:id="rId43"/>
    <p:sldId id="740" r:id="rId44"/>
    <p:sldId id="742" r:id="rId45"/>
    <p:sldId id="732" r:id="rId46"/>
    <p:sldId id="735" r:id="rId47"/>
    <p:sldId id="736" r:id="rId48"/>
    <p:sldId id="737" r:id="rId49"/>
    <p:sldId id="494" r:id="rId50"/>
    <p:sldId id="259" r:id="rId51"/>
    <p:sldId id="260" r:id="rId52"/>
    <p:sldId id="611" r:id="rId53"/>
    <p:sldId id="610" r:id="rId54"/>
    <p:sldId id="743" r:id="rId55"/>
    <p:sldId id="284" r:id="rId56"/>
    <p:sldId id="693" r:id="rId57"/>
    <p:sldId id="695" r:id="rId58"/>
    <p:sldId id="696" r:id="rId59"/>
    <p:sldId id="697" r:id="rId60"/>
    <p:sldId id="744" r:id="rId61"/>
    <p:sldId id="722" r:id="rId62"/>
    <p:sldId id="723" r:id="rId63"/>
    <p:sldId id="745" r:id="rId64"/>
    <p:sldId id="699" r:id="rId65"/>
    <p:sldId id="700" r:id="rId66"/>
    <p:sldId id="715" r:id="rId67"/>
    <p:sldId id="716" r:id="rId68"/>
    <p:sldId id="717" r:id="rId69"/>
    <p:sldId id="718" r:id="rId70"/>
    <p:sldId id="746" r:id="rId71"/>
    <p:sldId id="702" r:id="rId72"/>
    <p:sldId id="701" r:id="rId73"/>
    <p:sldId id="711" r:id="rId74"/>
    <p:sldId id="712" r:id="rId75"/>
    <p:sldId id="713" r:id="rId76"/>
    <p:sldId id="714" r:id="rId77"/>
    <p:sldId id="747" r:id="rId78"/>
    <p:sldId id="704" r:id="rId79"/>
    <p:sldId id="705" r:id="rId80"/>
    <p:sldId id="706" r:id="rId81"/>
    <p:sldId id="707" r:id="rId82"/>
    <p:sldId id="748" r:id="rId83"/>
    <p:sldId id="709" r:id="rId84"/>
    <p:sldId id="710" r:id="rId85"/>
    <p:sldId id="760" r:id="rId86"/>
    <p:sldId id="761" r:id="rId87"/>
    <p:sldId id="750" r:id="rId88"/>
    <p:sldId id="751" r:id="rId89"/>
    <p:sldId id="752" r:id="rId90"/>
    <p:sldId id="753" r:id="rId91"/>
    <p:sldId id="754" r:id="rId92"/>
    <p:sldId id="755" r:id="rId93"/>
    <p:sldId id="756" r:id="rId94"/>
    <p:sldId id="758" r:id="rId95"/>
    <p:sldId id="759" r:id="rId96"/>
    <p:sldId id="613" r:id="rId97"/>
    <p:sldId id="615" r:id="rId98"/>
    <p:sldId id="616" r:id="rId99"/>
    <p:sldId id="619" r:id="rId100"/>
    <p:sldId id="621" r:id="rId101"/>
    <p:sldId id="620" r:id="rId102"/>
    <p:sldId id="622" r:id="rId103"/>
    <p:sldId id="624" r:id="rId104"/>
    <p:sldId id="625" r:id="rId105"/>
    <p:sldId id="626" r:id="rId106"/>
    <p:sldId id="627" r:id="rId107"/>
    <p:sldId id="628" r:id="rId108"/>
    <p:sldId id="629" r:id="rId109"/>
    <p:sldId id="630" r:id="rId110"/>
    <p:sldId id="631" r:id="rId111"/>
    <p:sldId id="632" r:id="rId112"/>
    <p:sldId id="633" r:id="rId113"/>
    <p:sldId id="634" r:id="rId114"/>
    <p:sldId id="635" r:id="rId115"/>
    <p:sldId id="636" r:id="rId116"/>
    <p:sldId id="637" r:id="rId117"/>
    <p:sldId id="638" r:id="rId118"/>
    <p:sldId id="639" r:id="rId119"/>
    <p:sldId id="640" r:id="rId120"/>
    <p:sldId id="641" r:id="rId121"/>
    <p:sldId id="642" r:id="rId122"/>
    <p:sldId id="643" r:id="rId123"/>
    <p:sldId id="644" r:id="rId124"/>
    <p:sldId id="645" r:id="rId125"/>
    <p:sldId id="749" r:id="rId126"/>
    <p:sldId id="646" r:id="rId127"/>
    <p:sldId id="496" r:id="rId128"/>
    <p:sldId id="538" r:id="rId129"/>
    <p:sldId id="539" r:id="rId130"/>
    <p:sldId id="540" r:id="rId131"/>
    <p:sldId id="541" r:id="rId132"/>
    <p:sldId id="542" r:id="rId133"/>
    <p:sldId id="543" r:id="rId134"/>
    <p:sldId id="544" r:id="rId135"/>
    <p:sldId id="545" r:id="rId136"/>
    <p:sldId id="546" r:id="rId137"/>
    <p:sldId id="547" r:id="rId138"/>
    <p:sldId id="548" r:id="rId139"/>
    <p:sldId id="552" r:id="rId140"/>
    <p:sldId id="553" r:id="rId141"/>
    <p:sldId id="554" r:id="rId142"/>
    <p:sldId id="556" r:id="rId143"/>
    <p:sldId id="763" r:id="rId144"/>
    <p:sldId id="764" r:id="rId145"/>
    <p:sldId id="765" r:id="rId146"/>
    <p:sldId id="766" r:id="rId147"/>
    <p:sldId id="767" r:id="rId148"/>
    <p:sldId id="768" r:id="rId149"/>
    <p:sldId id="769" r:id="rId150"/>
    <p:sldId id="770" r:id="rId151"/>
    <p:sldId id="771" r:id="rId152"/>
    <p:sldId id="772" r:id="rId153"/>
    <p:sldId id="773" r:id="rId154"/>
    <p:sldId id="774" r:id="rId155"/>
    <p:sldId id="775" r:id="rId156"/>
    <p:sldId id="776" r:id="rId157"/>
    <p:sldId id="777" r:id="rId158"/>
    <p:sldId id="778" r:id="rId159"/>
    <p:sldId id="779" r:id="rId160"/>
    <p:sldId id="780" r:id="rId161"/>
    <p:sldId id="781" r:id="rId162"/>
    <p:sldId id="782" r:id="rId163"/>
    <p:sldId id="783" r:id="rId164"/>
    <p:sldId id="784" r:id="rId165"/>
    <p:sldId id="785" r:id="rId166"/>
    <p:sldId id="786" r:id="rId167"/>
    <p:sldId id="787"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000" autoAdjust="0"/>
  </p:normalViewPr>
  <p:slideViewPr>
    <p:cSldViewPr snapToGrid="0">
      <p:cViewPr varScale="1">
        <p:scale>
          <a:sx n="52" d="100"/>
          <a:sy n="52" d="100"/>
        </p:scale>
        <p:origin x="14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6B4CB-0FDE-48D2-975D-A9BD27A163D6}" type="datetimeFigureOut">
              <a:rPr lang="en-US" smtClean="0"/>
              <a:t>2021-08-16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61744-63A4-4FB7-87C1-AD066E313B55}" type="slidenum">
              <a:rPr lang="en-US" smtClean="0"/>
              <a:t>‹#›</a:t>
            </a:fld>
            <a:endParaRPr lang="en-US"/>
          </a:p>
        </p:txBody>
      </p:sp>
    </p:spTree>
    <p:extLst>
      <p:ext uri="{BB962C8B-B14F-4D97-AF65-F5344CB8AC3E}">
        <p14:creationId xmlns:p14="http://schemas.microsoft.com/office/powerpoint/2010/main" val="3575792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dfs.semanticscholar.org/70c9/3e5e38a8176590f69c0491fd63ab2a9e67c4.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plot.hexbin.html#pandas.DataFrame.plot.hexbin"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pandas.pydata.org/pandas-docs/stable/user_guide/visualization.html#plotting-tools" TargetMode="External"/><Relationship Id="rId2" Type="http://schemas.openxmlformats.org/officeDocument/2006/relationships/slide" Target="../slides/slide167.xml"/><Relationship Id="rId1" Type="http://schemas.openxmlformats.org/officeDocument/2006/relationships/notesMaster" Target="../notesMasters/notesMaster1.xml"/><Relationship Id="rId4" Type="http://schemas.openxmlformats.org/officeDocument/2006/relationships/hyperlink" Target="https://matplotlib.org/"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Overconfidence_effec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psycnet.apa.org/record/1990-03261-001"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qydj.com/united-states-income-brackets-percentiles/?source=post_pag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42_(number)#The_Hitchhiker%27s_Guide_to_the_Galax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edsurge.com/news/2018-05-24-most-professors-think-they-re-above-average-teachers-and-that-s-a-problem"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www.purplemath.com/modules/meanmode.htm" TargetMode="External"/><Relationship Id="rId5" Type="http://schemas.openxmlformats.org/officeDocument/2006/relationships/hyperlink" Target="https://www.apa.org/monitor/feb03/overestimate" TargetMode="External"/><Relationship Id="rId4" Type="http://schemas.openxmlformats.org/officeDocument/2006/relationships/hyperlink" Target="https://en.wikipedia.org/wiki/Illusory_superiority"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igaom.com/2014/08/19/93-of-us-think-we-are-above-averag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en.wikipedia.org/wiki/Crime_in_New_York_Cit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jupyter-contrib-nbextensions.readthedocs.io/en/latest/nbextensions/scratchpad/README.html"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jupyter-contrib-nbextensions.readthedocs.io/en/latest/nbextensions/snippets_menu/readme.html"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bit.ly/quaesita_hist"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bit.ly/quaesita_vocab" TargetMode="External"/><Relationship Id="rId5" Type="http://schemas.openxmlformats.org/officeDocument/2006/relationships/hyperlink" Target="http://bit.ly/quaesita_bday" TargetMode="External"/><Relationship Id="rId4" Type="http://schemas.openxmlformats.org/officeDocument/2006/relationships/hyperlink" Target="http://bit.ly/quaesita_popwrong"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bit.ly/quaesita_popwrong"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bit.ly/quaesita_vocab"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bit.ly/quaesita_covid"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bit.ly/quaesita_confirmation"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bit.ly/quaesita_datasci"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vita.had.co.nz/papers/tidy-data.html"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kaggle.com/sudalairajkumar/nifty-indices-dataset"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172964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a:t>
            </a:fld>
            <a:endParaRPr lang="en-US"/>
          </a:p>
        </p:txBody>
      </p:sp>
    </p:spTree>
    <p:extLst>
      <p:ext uri="{BB962C8B-B14F-4D97-AF65-F5344CB8AC3E}">
        <p14:creationId xmlns:p14="http://schemas.microsoft.com/office/powerpoint/2010/main" val="15528872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p>
          <a:p>
            <a:endParaRPr lang="en-US" dirty="0" smtClean="0"/>
          </a:p>
          <a:p>
            <a:r>
              <a:rPr lang="en-US" sz="1200" b="0" i="0" kern="1200" dirty="0" smtClean="0">
                <a:solidFill>
                  <a:schemeClr val="tx1"/>
                </a:solidFill>
                <a:effectLst/>
                <a:latin typeface="+mn-lt"/>
                <a:ea typeface="+mn-ea"/>
                <a:cs typeface="+mn-cs"/>
              </a:rPr>
              <a:t>You will also need to specify the x and y coordinates to be referenced as the x and y-axis. Since the Date is already the index column, it will be configured as the X-axis.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146</a:t>
            </a:fld>
            <a:endParaRPr lang="en-US"/>
          </a:p>
        </p:txBody>
      </p:sp>
    </p:spTree>
    <p:extLst>
      <p:ext uri="{BB962C8B-B14F-4D97-AF65-F5344CB8AC3E}">
        <p14:creationId xmlns:p14="http://schemas.microsoft.com/office/powerpoint/2010/main" val="35141357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data.resample</a:t>
            </a:r>
            <a:r>
              <a:rPr lang="en-US" sz="1200" b="0" i="0" kern="1200" dirty="0" smtClean="0">
                <a:solidFill>
                  <a:schemeClr val="tx1"/>
                </a:solidFill>
                <a:effectLst/>
                <a:latin typeface="+mn-lt"/>
                <a:ea typeface="+mn-ea"/>
                <a:cs typeface="+mn-cs"/>
              </a:rPr>
              <a:t>() is used to resample the stock data.</a:t>
            </a:r>
          </a:p>
          <a:p>
            <a:r>
              <a:rPr lang="en-US" sz="1200" b="0" i="0" kern="1200" dirty="0" smtClean="0">
                <a:solidFill>
                  <a:schemeClr val="tx1"/>
                </a:solidFill>
                <a:effectLst/>
                <a:latin typeface="+mn-lt"/>
                <a:ea typeface="+mn-ea"/>
                <a:cs typeface="+mn-cs"/>
              </a:rPr>
              <a:t>The ‘M’ stands for month-end frequency and denotes the offset values you want to resample the data.</a:t>
            </a:r>
          </a:p>
          <a:p>
            <a:r>
              <a:rPr lang="en-US" sz="1200" b="0" i="0" kern="1200" dirty="0" smtClean="0">
                <a:solidFill>
                  <a:schemeClr val="tx1"/>
                </a:solidFill>
                <a:effectLst/>
                <a:latin typeface="+mn-lt"/>
                <a:ea typeface="+mn-ea"/>
                <a:cs typeface="+mn-cs"/>
              </a:rPr>
              <a:t>mean() indicates the average stock price during this period.</a:t>
            </a:r>
          </a:p>
          <a:p>
            <a:endParaRPr lang="en-US" dirty="0" smtClean="0"/>
          </a:p>
          <a:p>
            <a:endParaRPr lang="en-US" dirty="0" smtClean="0"/>
          </a:p>
          <a:p>
            <a:r>
              <a:rPr lang="en-US" dirty="0" smtClean="0"/>
              <a:t>Is the average per month or</a:t>
            </a:r>
            <a:r>
              <a:rPr lang="en-US" baseline="0" dirty="0" smtClean="0"/>
              <a:t> the last day only?</a:t>
            </a:r>
          </a:p>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150</a:t>
            </a:fld>
            <a:endParaRPr lang="en-US"/>
          </a:p>
        </p:txBody>
      </p:sp>
    </p:spTree>
    <p:extLst>
      <p:ext uri="{BB962C8B-B14F-4D97-AF65-F5344CB8AC3E}">
        <p14:creationId xmlns:p14="http://schemas.microsoft.com/office/powerpoint/2010/main" val="16465638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151</a:t>
            </a:fld>
            <a:endParaRPr lang="en-US"/>
          </a:p>
        </p:txBody>
      </p:sp>
    </p:spTree>
    <p:extLst>
      <p:ext uri="{BB962C8B-B14F-4D97-AF65-F5344CB8AC3E}">
        <p14:creationId xmlns:p14="http://schemas.microsoft.com/office/powerpoint/2010/main" val="8279233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152</a:t>
            </a:fld>
            <a:endParaRPr lang="en-US"/>
          </a:p>
        </p:txBody>
      </p:sp>
    </p:spTree>
    <p:extLst>
      <p:ext uri="{BB962C8B-B14F-4D97-AF65-F5344CB8AC3E}">
        <p14:creationId xmlns:p14="http://schemas.microsoft.com/office/powerpoint/2010/main" val="2214207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153</a:t>
            </a:fld>
            <a:endParaRPr lang="en-US"/>
          </a:p>
        </p:txBody>
      </p:sp>
    </p:spTree>
    <p:extLst>
      <p:ext uri="{BB962C8B-B14F-4D97-AF65-F5344CB8AC3E}">
        <p14:creationId xmlns:p14="http://schemas.microsoft.com/office/powerpoint/2010/main" val="14982170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159</a:t>
            </a:fld>
            <a:endParaRPr lang="en-US"/>
          </a:p>
        </p:txBody>
      </p:sp>
    </p:spTree>
    <p:extLst>
      <p:ext uri="{BB962C8B-B14F-4D97-AF65-F5344CB8AC3E}">
        <p14:creationId xmlns:p14="http://schemas.microsoft.com/office/powerpoint/2010/main" val="18376988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for </a:t>
            </a:r>
            <a:r>
              <a:rPr lang="en-US" dirty="0" err="1" smtClean="0"/>
              <a:t>hist</a:t>
            </a:r>
            <a:r>
              <a:rPr lang="en-US" dirty="0" smtClean="0"/>
              <a:t> </a:t>
            </a:r>
          </a:p>
          <a:p>
            <a:r>
              <a:rPr lang="en-US" dirty="0" smtClean="0"/>
              <a:t>2 for bar </a:t>
            </a:r>
          </a:p>
          <a:p>
            <a:endParaRPr lang="en-US" dirty="0" smtClean="0"/>
          </a:p>
          <a:p>
            <a:endParaRPr lang="en-US" dirty="0" smtClean="0"/>
          </a:p>
          <a:p>
            <a:r>
              <a:rPr lang="en-US" baseline="0" dirty="0" smtClean="0"/>
              <a:t>What about count plot?</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160</a:t>
            </a:fld>
            <a:endParaRPr lang="en-US"/>
          </a:p>
        </p:txBody>
      </p:sp>
    </p:spTree>
    <p:extLst>
      <p:ext uri="{BB962C8B-B14F-4D97-AF65-F5344CB8AC3E}">
        <p14:creationId xmlns:p14="http://schemas.microsoft.com/office/powerpoint/2010/main" val="10617213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161</a:t>
            </a:fld>
            <a:endParaRPr lang="en-US"/>
          </a:p>
        </p:txBody>
      </p:sp>
    </p:spTree>
    <p:extLst>
      <p:ext uri="{BB962C8B-B14F-4D97-AF65-F5344CB8AC3E}">
        <p14:creationId xmlns:p14="http://schemas.microsoft.com/office/powerpoint/2010/main" val="35611071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default bin value is 10. Bin size can be changed using the “bins” keyword.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Alpha sets the transparence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selected only two columns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163</a:t>
            </a:fld>
            <a:endParaRPr lang="en-US"/>
          </a:p>
        </p:txBody>
      </p:sp>
    </p:spTree>
    <p:extLst>
      <p:ext uri="{BB962C8B-B14F-4D97-AF65-F5344CB8AC3E}">
        <p14:creationId xmlns:p14="http://schemas.microsoft.com/office/powerpoint/2010/main" val="25009647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165</a:t>
            </a:fld>
            <a:endParaRPr lang="en-US"/>
          </a:p>
        </p:txBody>
      </p:sp>
    </p:spTree>
    <p:extLst>
      <p:ext uri="{BB962C8B-B14F-4D97-AF65-F5344CB8AC3E}">
        <p14:creationId xmlns:p14="http://schemas.microsoft.com/office/powerpoint/2010/main" val="2348729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lang="en-US" sz="1200" b="1"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a:t>
            </a:fld>
            <a:endParaRPr lang="en-US"/>
          </a:p>
        </p:txBody>
      </p:sp>
    </p:spTree>
    <p:extLst>
      <p:ext uri="{BB962C8B-B14F-4D97-AF65-F5344CB8AC3E}">
        <p14:creationId xmlns:p14="http://schemas.microsoft.com/office/powerpoint/2010/main" val="35719729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u="none" strike="noStrike" kern="1200" dirty="0" smtClean="0">
                <a:solidFill>
                  <a:schemeClr val="tx1"/>
                </a:solidFill>
                <a:effectLst/>
                <a:latin typeface="+mn-lt"/>
                <a:ea typeface="+mn-ea"/>
                <a:cs typeface="+mn-cs"/>
                <a:hlinkClick r:id="rId3"/>
              </a:rPr>
              <a:t> hexagonal bin plot</a:t>
            </a:r>
            <a:r>
              <a:rPr lang="en-US" sz="1200" b="0" i="0" kern="1200" dirty="0" smtClean="0">
                <a:solidFill>
                  <a:schemeClr val="tx1"/>
                </a:solidFill>
                <a:effectLst/>
                <a:latin typeface="+mn-lt"/>
                <a:ea typeface="+mn-ea"/>
                <a:cs typeface="+mn-cs"/>
              </a:rPr>
              <a:t>, also known as a </a:t>
            </a:r>
            <a:r>
              <a:rPr lang="en-US" sz="1200" b="0" i="0" kern="1200" dirty="0" err="1" smtClean="0">
                <a:solidFill>
                  <a:schemeClr val="tx1"/>
                </a:solidFill>
                <a:effectLst/>
                <a:latin typeface="+mn-lt"/>
                <a:ea typeface="+mn-ea"/>
                <a:cs typeface="+mn-cs"/>
              </a:rPr>
              <a:t>hexbin</a:t>
            </a:r>
            <a:r>
              <a:rPr lang="en-US" sz="1200" b="0" i="0" kern="1200" dirty="0" smtClean="0">
                <a:solidFill>
                  <a:schemeClr val="tx1"/>
                </a:solidFill>
                <a:effectLst/>
                <a:latin typeface="+mn-lt"/>
                <a:ea typeface="+mn-ea"/>
                <a:cs typeface="+mn-cs"/>
              </a:rPr>
              <a:t> plot, can be used as an alternative to scatterplots. This kind of plot is particularly useful when the number of data points is huge, and each point cannot be plotted individually.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166</a:t>
            </a:fld>
            <a:endParaRPr lang="en-US"/>
          </a:p>
        </p:txBody>
      </p:sp>
    </p:spTree>
    <p:extLst>
      <p:ext uri="{BB962C8B-B14F-4D97-AF65-F5344CB8AC3E}">
        <p14:creationId xmlns:p14="http://schemas.microsoft.com/office/powerpoint/2010/main" val="6814483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Pandas objects come equipped with their</a:t>
            </a:r>
            <a:r>
              <a:rPr lang="en-US" sz="1200" b="0" i="0" u="none" strike="noStrike" kern="1200" dirty="0" smtClean="0">
                <a:solidFill>
                  <a:schemeClr val="tx1"/>
                </a:solidFill>
                <a:effectLst/>
                <a:latin typeface="+mn-lt"/>
                <a:ea typeface="+mn-ea"/>
                <a:cs typeface="+mn-cs"/>
                <a:hlinkClick r:id="rId3"/>
              </a:rPr>
              <a:t> plotting functions</a:t>
            </a:r>
            <a:r>
              <a:rPr lang="en-US" sz="1200" b="0" i="0" kern="1200" dirty="0" smtClean="0">
                <a:solidFill>
                  <a:schemeClr val="tx1"/>
                </a:solidFill>
                <a:effectLst/>
                <a:latin typeface="+mn-lt"/>
                <a:ea typeface="+mn-ea"/>
                <a:cs typeface="+mn-cs"/>
              </a:rPr>
              <a:t>. These plotting functions are essentially wrappers around the</a:t>
            </a:r>
            <a:r>
              <a:rPr lang="en-US" sz="1200" b="0" i="0" u="none" strike="noStrike" kern="1200" dirty="0" smtClean="0">
                <a:solidFill>
                  <a:schemeClr val="tx1"/>
                </a:solidFill>
                <a:effectLst/>
                <a:latin typeface="+mn-lt"/>
                <a:ea typeface="+mn-ea"/>
                <a:cs typeface="+mn-cs"/>
                <a:hlinkClick r:id="rId4"/>
              </a:rPr>
              <a:t> </a:t>
            </a:r>
            <a:r>
              <a:rPr lang="en-US" sz="1200" b="0" i="0" u="none" strike="noStrike" kern="1200" dirty="0" err="1" smtClean="0">
                <a:solidFill>
                  <a:schemeClr val="tx1"/>
                </a:solidFill>
                <a:effectLst/>
                <a:latin typeface="+mn-lt"/>
                <a:ea typeface="+mn-ea"/>
                <a:cs typeface="+mn-cs"/>
                <a:hlinkClick r:id="rId4"/>
              </a:rPr>
              <a:t>matplotlib</a:t>
            </a:r>
            <a:r>
              <a:rPr lang="en-US" sz="1200" b="0" i="0" kern="1200" dirty="0" smtClean="0">
                <a:solidFill>
                  <a:schemeClr val="tx1"/>
                </a:solidFill>
                <a:effectLst/>
                <a:latin typeface="+mn-lt"/>
                <a:ea typeface="+mn-ea"/>
                <a:cs typeface="+mn-cs"/>
              </a:rPr>
              <a:t> library. Think of </a:t>
            </a:r>
            <a:r>
              <a:rPr lang="en-US" sz="1200" b="0" i="0" kern="1200" dirty="0" err="1" smtClean="0">
                <a:solidFill>
                  <a:schemeClr val="tx1"/>
                </a:solidFill>
                <a:effectLst/>
                <a:latin typeface="+mn-lt"/>
                <a:ea typeface="+mn-ea"/>
                <a:cs typeface="+mn-cs"/>
              </a:rPr>
              <a:t>matplotlib</a:t>
            </a:r>
            <a:r>
              <a:rPr lang="en-US" sz="1200" b="0" i="0" kern="1200" dirty="0" smtClean="0">
                <a:solidFill>
                  <a:schemeClr val="tx1"/>
                </a:solidFill>
                <a:effectLst/>
                <a:latin typeface="+mn-lt"/>
                <a:ea typeface="+mn-ea"/>
                <a:cs typeface="+mn-cs"/>
              </a:rPr>
              <a:t> as a backend for pandas plots.</a:t>
            </a:r>
            <a:endParaRPr lang="en-US" dirty="0" smtClean="0"/>
          </a:p>
          <a:p>
            <a:endParaRPr lang="en-US" dirty="0" smtClean="0"/>
          </a:p>
          <a:p>
            <a:r>
              <a:rPr lang="en-US" dirty="0" smtClean="0"/>
              <a:t>5 Minute Guide to Plotting with Pandas | by Rebecca Vickery | Towards Data Science</a:t>
            </a:r>
          </a:p>
          <a:p>
            <a:r>
              <a:rPr lang="en-US" dirty="0" smtClean="0"/>
              <a:t>https://towardsdatascience.com/5-minute-guide-to-plotting-with-pandas-e8c0f40a1df4</a:t>
            </a:r>
          </a:p>
          <a:p>
            <a:endParaRPr lang="en-US" dirty="0" smtClean="0"/>
          </a:p>
          <a:p>
            <a:r>
              <a:rPr lang="en-US" dirty="0" smtClean="0"/>
              <a:t>Fast plotting with Pandas. Quickly visualize your data with these… | by Tom Waterman | Towards Data Science</a:t>
            </a:r>
          </a:p>
          <a:p>
            <a:r>
              <a:rPr lang="en-US" dirty="0" smtClean="0"/>
              <a:t>https://towardsdatascience.com/the-best-pandas-plotting-features-c9789e04a5a0</a:t>
            </a:r>
          </a:p>
          <a:p>
            <a:endParaRPr lang="en-US" dirty="0" smtClean="0"/>
          </a:p>
          <a:p>
            <a:r>
              <a:rPr lang="en-US" dirty="0" smtClean="0"/>
              <a:t>Data Visualization with Pandas and </a:t>
            </a:r>
            <a:r>
              <a:rPr lang="en-US" dirty="0" err="1" smtClean="0"/>
              <a:t>Seaborn</a:t>
            </a:r>
            <a:r>
              <a:rPr lang="en-US" dirty="0" smtClean="0"/>
              <a:t> 🎓 | by </a:t>
            </a:r>
            <a:r>
              <a:rPr lang="en-US" dirty="0" err="1" smtClean="0"/>
              <a:t>Tirendaz</a:t>
            </a:r>
            <a:r>
              <a:rPr lang="en-US" dirty="0" smtClean="0"/>
              <a:t> Academy | Level Up Coding</a:t>
            </a:r>
          </a:p>
          <a:p>
            <a:r>
              <a:rPr lang="en-US" dirty="0" smtClean="0"/>
              <a:t>https://levelup.gitconnected.com/data-visualization-with-pandas-and-seaborn-5de444b567a0</a:t>
            </a:r>
          </a:p>
          <a:p>
            <a:endParaRPr lang="en-US" dirty="0" smtClean="0"/>
          </a:p>
          <a:p>
            <a:r>
              <a:rPr lang="en-US" dirty="0" smtClean="0"/>
              <a:t>08.Pandas Visualization | </a:t>
            </a:r>
            <a:r>
              <a:rPr lang="en-US" dirty="0" err="1" smtClean="0"/>
              <a:t>jupyter</a:t>
            </a:r>
            <a:r>
              <a:rPr lang="en-US" dirty="0" smtClean="0"/>
              <a:t> notebooks gallery</a:t>
            </a:r>
          </a:p>
          <a:p>
            <a:r>
              <a:rPr lang="en-US" dirty="0" smtClean="0"/>
              <a:t>https://notebook.community/vravishankar/Jupyter-Books/pandas/08.Pandas%20Visualization</a:t>
            </a:r>
          </a:p>
          <a:p>
            <a:endParaRPr lang="en-US" dirty="0" smtClean="0"/>
          </a:p>
          <a:p>
            <a:r>
              <a:rPr lang="en-US" dirty="0" smtClean="0"/>
              <a:t>Python for Librarians: Plotting Your Data - Pandas</a:t>
            </a:r>
          </a:p>
          <a:p>
            <a:r>
              <a:rPr lang="en-US" dirty="0" smtClean="0"/>
              <a:t>https://librarycarpentry.org/library-python/06a-plotting-with-pandas/</a:t>
            </a:r>
          </a:p>
          <a:p>
            <a:endParaRPr lang="en-US" dirty="0" smtClean="0"/>
          </a:p>
          <a:p>
            <a:r>
              <a:rPr lang="en-US" dirty="0" smtClean="0"/>
              <a:t>5.0</a:t>
            </a:r>
          </a:p>
          <a:p>
            <a:r>
              <a:rPr lang="en-US" dirty="0" smtClean="0"/>
              <a:t>https://phdphysics.cloud.ba.infn.it/wp-content/uploads/2017/06/8-Diacono-3Maggio.pdf</a:t>
            </a:r>
          </a:p>
          <a:p>
            <a:endParaRPr lang="en-US" dirty="0" smtClean="0"/>
          </a:p>
          <a:p>
            <a:r>
              <a:rPr lang="en-US" dirty="0" smtClean="0"/>
              <a:t>Univariate plots in pandas | Python</a:t>
            </a:r>
          </a:p>
          <a:p>
            <a:r>
              <a:rPr lang="en-US" dirty="0" smtClean="0"/>
              <a:t>https://campus.datacamp.com/courses/python-for-r-users/plotting-4?ex=2</a:t>
            </a:r>
          </a:p>
          <a:p>
            <a:endParaRPr lang="en-US" dirty="0" smtClean="0"/>
          </a:p>
          <a:p>
            <a:r>
              <a:rPr lang="en-US" dirty="0" smtClean="0"/>
              <a:t>Pandas Foundations | </a:t>
            </a:r>
            <a:r>
              <a:rPr lang="en-US" dirty="0" err="1" smtClean="0"/>
              <a:t>DataCamp</a:t>
            </a:r>
            <a:endParaRPr lang="en-US" dirty="0" smtClean="0"/>
          </a:p>
          <a:p>
            <a:r>
              <a:rPr lang="en-US" dirty="0" smtClean="0"/>
              <a:t>https://learn.datacamp.com/courses/pandas-foundations?tap_a=5644-dce66f&amp;tap_s=93618-a68c98</a:t>
            </a:r>
          </a:p>
          <a:p>
            <a:endParaRPr lang="en-US" dirty="0" smtClean="0"/>
          </a:p>
          <a:p>
            <a:r>
              <a:rPr lang="en-US" dirty="0" smtClean="0"/>
              <a:t>Data Science Courses: R &amp; Python Analysis Tutorials | </a:t>
            </a:r>
            <a:r>
              <a:rPr lang="en-US" dirty="0" err="1" smtClean="0"/>
              <a:t>DataCamp</a:t>
            </a:r>
            <a:endParaRPr lang="en-US" dirty="0" smtClean="0"/>
          </a:p>
          <a:p>
            <a:r>
              <a:rPr lang="en-US" dirty="0" smtClean="0"/>
              <a:t>https://learn.datacamp.com/search?q=pandas+plot</a:t>
            </a:r>
          </a:p>
          <a:p>
            <a:endParaRPr lang="en-US" dirty="0" smtClean="0"/>
          </a:p>
          <a:p>
            <a:r>
              <a:rPr lang="en-US" dirty="0" smtClean="0"/>
              <a:t>Pandas Plot: Deep Dive Into Plotting Directly with Pandas - neptune.ai</a:t>
            </a:r>
          </a:p>
          <a:p>
            <a:r>
              <a:rPr lang="en-US" dirty="0" smtClean="0"/>
              <a:t>https://neptune.ai/blog/pandas-plot-deep-dive-into-plotting-directly-with-pandas?utm_source=datacamp&amp;utm_medium=post&amp;utm_campaign=blog-pandas-plot-deep-dive-into-plotting-directly-with-pandas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167</a:t>
            </a:fld>
            <a:endParaRPr lang="en-US"/>
          </a:p>
        </p:txBody>
      </p:sp>
    </p:spTree>
    <p:extLst>
      <p:ext uri="{BB962C8B-B14F-4D97-AF65-F5344CB8AC3E}">
        <p14:creationId xmlns:p14="http://schemas.microsoft.com/office/powerpoint/2010/main" val="3219670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Positive </a:t>
            </a:r>
          </a:p>
          <a:p>
            <a:r>
              <a:rPr lang="en-US" sz="1200" b="0" i="0" kern="1200" dirty="0" smtClean="0">
                <a:solidFill>
                  <a:schemeClr val="tx1"/>
                </a:solidFill>
                <a:effectLst/>
                <a:latin typeface="+mn-lt"/>
                <a:ea typeface="+mn-ea"/>
                <a:cs typeface="+mn-cs"/>
              </a:rPr>
              <a:t> “It’s more than 4.0!”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can even show a rigorous analysis about how it is statistically significantly higher than 4.0. (With certainty! It’s the </a:t>
            </a:r>
            <a:r>
              <a:rPr lang="en-US" sz="1200" b="0" i="0" u="sng" kern="1200" dirty="0" smtClean="0">
                <a:solidFill>
                  <a:schemeClr val="tx1"/>
                </a:solidFill>
                <a:effectLst/>
                <a:latin typeface="+mn-lt"/>
                <a:ea typeface="+mn-ea"/>
                <a:cs typeface="+mn-cs"/>
                <a:hlinkClick r:id="rId3"/>
              </a:rPr>
              <a:t>p-value</a:t>
            </a:r>
            <a:r>
              <a:rPr lang="en-US" sz="1200" b="0" i="0" kern="1200" dirty="0" smtClean="0">
                <a:solidFill>
                  <a:schemeClr val="tx1"/>
                </a:solidFill>
                <a:effectLst/>
                <a:latin typeface="+mn-lt"/>
                <a:ea typeface="+mn-ea"/>
                <a:cs typeface="+mn-cs"/>
              </a:rPr>
              <a:t> you’ve always wanted.)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Negative</a:t>
            </a:r>
          </a:p>
          <a:p>
            <a:r>
              <a:rPr lang="en-US" sz="1200" b="0" i="0" kern="1200" dirty="0" smtClean="0">
                <a:solidFill>
                  <a:schemeClr val="tx1"/>
                </a:solidFill>
                <a:effectLst/>
                <a:latin typeface="+mn-lt"/>
                <a:ea typeface="+mn-ea"/>
                <a:cs typeface="+mn-cs"/>
              </a:rPr>
              <a:t>“Why would I settle for a seller with less than 4.5 stars?” Or perhaps “But look at those 1-star reviews. I don’t like how many there are.” Sound familiar?</a:t>
            </a:r>
            <a:endParaRPr lang="en-US" b="1" dirty="0"/>
          </a:p>
        </p:txBody>
      </p:sp>
      <p:sp>
        <p:nvSpPr>
          <p:cNvPr id="4" name="Slide Number Placeholder 3"/>
          <p:cNvSpPr>
            <a:spLocks noGrp="1"/>
          </p:cNvSpPr>
          <p:nvPr>
            <p:ph type="sldNum" sz="quarter" idx="10"/>
          </p:nvPr>
        </p:nvSpPr>
        <p:spPr/>
        <p:txBody>
          <a:bodyPr/>
          <a:lstStyle/>
          <a:p>
            <a:fld id="{9D501247-8CED-43EF-A595-0AE808E1B1B2}" type="slidenum">
              <a:rPr lang="en-US" smtClean="0"/>
              <a:t>19</a:t>
            </a:fld>
            <a:endParaRPr lang="en-US"/>
          </a:p>
        </p:txBody>
      </p:sp>
    </p:spTree>
    <p:extLst>
      <p:ext uri="{BB962C8B-B14F-4D97-AF65-F5344CB8AC3E}">
        <p14:creationId xmlns:p14="http://schemas.microsoft.com/office/powerpoint/2010/main" val="3349558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Mathematical complexity doesn’t provide the antidote, it merely makes it harder to see the problem. As a result, what’s obvious in the trivial example we just saw becomes hidden in a jumble of gorgeous </a:t>
            </a:r>
            <a:r>
              <a:rPr lang="en-US" sz="1200" b="0" i="0" u="sng" kern="1200" dirty="0" smtClean="0">
                <a:solidFill>
                  <a:schemeClr val="tx1"/>
                </a:solidFill>
                <a:effectLst/>
                <a:latin typeface="+mn-lt"/>
                <a:ea typeface="+mn-ea"/>
                <a:cs typeface="+mn-cs"/>
                <a:hlinkClick r:id="rId3"/>
              </a:rPr>
              <a:t>Gaussians</a:t>
            </a:r>
            <a:r>
              <a:rPr lang="en-US" sz="1200" b="0" i="0" kern="1200" dirty="0" smtClean="0">
                <a:solidFill>
                  <a:schemeClr val="tx1"/>
                </a:solidFill>
                <a:effectLst/>
                <a:latin typeface="+mn-lt"/>
                <a:ea typeface="+mn-ea"/>
                <a:cs typeface="+mn-cs"/>
              </a:rPr>
              <a:t>. Don’t assume your friendly neighborhood data scientist sees it either. The more ways there are to slice the data, the more your analysis is a breeding ground for confirmation bias.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a:t>
            </a:fld>
            <a:endParaRPr lang="en-US"/>
          </a:p>
        </p:txBody>
      </p:sp>
    </p:spTree>
    <p:extLst>
      <p:ext uri="{BB962C8B-B14F-4D97-AF65-F5344CB8AC3E}">
        <p14:creationId xmlns:p14="http://schemas.microsoft.com/office/powerpoint/2010/main" val="284098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feel better about doing what they were going to do anyway.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a:t>
            </a:fld>
            <a:endParaRPr lang="en-US"/>
          </a:p>
        </p:txBody>
      </p:sp>
    </p:spTree>
    <p:extLst>
      <p:ext uri="{BB962C8B-B14F-4D97-AF65-F5344CB8AC3E}">
        <p14:creationId xmlns:p14="http://schemas.microsoft.com/office/powerpoint/2010/main" val="845852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all about rating </a:t>
            </a:r>
          </a:p>
          <a:p>
            <a:endParaRPr lang="en-US" dirty="0" smtClean="0"/>
          </a:p>
          <a:p>
            <a:r>
              <a:rPr lang="en-US" dirty="0" smtClean="0"/>
              <a:t>What about a real pro</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a:t>
            </a:fld>
            <a:endParaRPr lang="en-US"/>
          </a:p>
        </p:txBody>
      </p:sp>
    </p:spTree>
    <p:extLst>
      <p:ext uri="{BB962C8B-B14F-4D97-AF65-F5344CB8AC3E}">
        <p14:creationId xmlns:p14="http://schemas.microsoft.com/office/powerpoint/2010/main" val="424273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26</a:t>
            </a:fld>
            <a:endParaRPr lang="en-US"/>
          </a:p>
        </p:txBody>
      </p:sp>
    </p:spTree>
    <p:extLst>
      <p:ext uri="{BB962C8B-B14F-4D97-AF65-F5344CB8AC3E}">
        <p14:creationId xmlns:p14="http://schemas.microsoft.com/office/powerpoint/2010/main" val="2049551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decision-makers lack fundamental skills, there’s no math in the world that can fix it. Your data science team will not contribute to data-driven decision-making.</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27</a:t>
            </a:fld>
            <a:endParaRPr lang="en-US"/>
          </a:p>
        </p:txBody>
      </p:sp>
    </p:spTree>
    <p:extLst>
      <p:ext uri="{BB962C8B-B14F-4D97-AF65-F5344CB8AC3E}">
        <p14:creationId xmlns:p14="http://schemas.microsoft.com/office/powerpoint/2010/main" val="37386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nothing would be different if all those poor data scientists just made some numbers up</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28</a:t>
            </a:fld>
            <a:endParaRPr lang="en-US"/>
          </a:p>
        </p:txBody>
      </p:sp>
    </p:spTree>
    <p:extLst>
      <p:ext uri="{BB962C8B-B14F-4D97-AF65-F5344CB8AC3E}">
        <p14:creationId xmlns:p14="http://schemas.microsoft.com/office/powerpoint/2010/main" val="1984404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scientist friends, if your organization suffers from this kind of decision-maker, then I suggest sticking to the most lightweight and simple analyses to save time and money. Until the decision-makers are better trained, your showy mathematical </a:t>
            </a:r>
            <a:r>
              <a:rPr lang="en-US" sz="1200" b="0" i="0" kern="1200" dirty="0" err="1" smtClean="0">
                <a:solidFill>
                  <a:schemeClr val="tx1"/>
                </a:solidFill>
                <a:effectLst/>
                <a:latin typeface="+mn-lt"/>
                <a:ea typeface="+mn-ea"/>
                <a:cs typeface="+mn-cs"/>
              </a:rPr>
              <a:t>jiu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jitsu</a:t>
            </a:r>
            <a:r>
              <a:rPr lang="en-US" sz="1200" b="0" i="0" kern="1200" dirty="0" smtClean="0">
                <a:solidFill>
                  <a:schemeClr val="tx1"/>
                </a:solidFill>
                <a:effectLst/>
                <a:latin typeface="+mn-lt"/>
                <a:ea typeface="+mn-ea"/>
                <a:cs typeface="+mn-cs"/>
              </a:rPr>
              <a:t> is producing nothing but dissipated heat.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29</a:t>
            </a:fld>
            <a:endParaRPr lang="en-US"/>
          </a:p>
        </p:txBody>
      </p:sp>
    </p:spTree>
    <p:extLst>
      <p:ext uri="{BB962C8B-B14F-4D97-AF65-F5344CB8AC3E}">
        <p14:creationId xmlns:p14="http://schemas.microsoft.com/office/powerpoint/2010/main" val="331452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753723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Problem:</a:t>
            </a:r>
            <a:r>
              <a:rPr lang="en-US" sz="1200" b="0" i="0" kern="1200" dirty="0" smtClean="0">
                <a:solidFill>
                  <a:schemeClr val="tx1"/>
                </a:solidFill>
                <a:effectLst/>
                <a:latin typeface="+mn-lt"/>
                <a:ea typeface="+mn-ea"/>
                <a:cs typeface="+mn-cs"/>
              </a:rPr>
              <a:t> you’re free to move the goalposts </a:t>
            </a:r>
            <a:r>
              <a:rPr lang="en-US" sz="1200" b="0" i="1"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you find out where the data landed. (Of course you score a goal every time. You’re just </a:t>
            </a:r>
            <a:r>
              <a:rPr lang="en-US" sz="1200" b="0" i="0" u="sng" kern="1200" dirty="0" smtClean="0">
                <a:solidFill>
                  <a:schemeClr val="tx1"/>
                </a:solidFill>
                <a:effectLst/>
                <a:latin typeface="+mn-lt"/>
                <a:ea typeface="+mn-ea"/>
                <a:cs typeface="+mn-cs"/>
                <a:hlinkClick r:id="rId3"/>
              </a:rPr>
              <a:t>that</a:t>
            </a:r>
            <a:r>
              <a:rPr lang="en-US" sz="1200" b="0" i="0" kern="1200" dirty="0" smtClean="0">
                <a:solidFill>
                  <a:schemeClr val="tx1"/>
                </a:solidFill>
                <a:effectLst/>
                <a:latin typeface="+mn-lt"/>
                <a:ea typeface="+mn-ea"/>
                <a:cs typeface="+mn-cs"/>
              </a:rPr>
              <a:t> good.)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31</a:t>
            </a:fld>
            <a:endParaRPr lang="en-US"/>
          </a:p>
        </p:txBody>
      </p:sp>
    </p:spTree>
    <p:extLst>
      <p:ext uri="{BB962C8B-B14F-4D97-AF65-F5344CB8AC3E}">
        <p14:creationId xmlns:p14="http://schemas.microsoft.com/office/powerpoint/2010/main" val="4148517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set the goalposts in advance and resist temptation to move them later.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Framing the decision and setting decision criteria is a science of its own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 quick fix that goes a long way is to come up with your decision boundary up front in your data science project.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resis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32</a:t>
            </a:fld>
            <a:endParaRPr lang="en-US"/>
          </a:p>
        </p:txBody>
      </p:sp>
    </p:spTree>
    <p:extLst>
      <p:ext uri="{BB962C8B-B14F-4D97-AF65-F5344CB8AC3E}">
        <p14:creationId xmlns:p14="http://schemas.microsoft.com/office/powerpoint/2010/main" val="4272883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she tugs at the </a:t>
            </a:r>
            <a:r>
              <a:rPr lang="en-US" sz="1200" b="0" i="0" kern="1200" dirty="0" err="1" smtClean="0">
                <a:solidFill>
                  <a:schemeClr val="tx1"/>
                </a:solidFill>
                <a:effectLst/>
                <a:latin typeface="+mn-lt"/>
                <a:ea typeface="+mn-ea"/>
                <a:cs typeface="+mn-cs"/>
              </a:rPr>
              <a:t>pricetag</a:t>
            </a:r>
            <a:r>
              <a:rPr lang="en-US" sz="1200" b="0" i="0" kern="1200" dirty="0" smtClean="0">
                <a:solidFill>
                  <a:schemeClr val="tx1"/>
                </a:solidFill>
                <a:effectLst/>
                <a:latin typeface="+mn-lt"/>
                <a:ea typeface="+mn-ea"/>
                <a:cs typeface="+mn-cs"/>
              </a:rPr>
              <a:t> on the back. “Hey, what does this say?” she asks me. “If it’s less than 80 bucks, I’ll buy it.”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34</a:t>
            </a:fld>
            <a:endParaRPr lang="en-US"/>
          </a:p>
        </p:txBody>
      </p:sp>
    </p:spTree>
    <p:extLst>
      <p:ext uri="{BB962C8B-B14F-4D97-AF65-F5344CB8AC3E}">
        <p14:creationId xmlns:p14="http://schemas.microsoft.com/office/powerpoint/2010/main" val="1187055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35</a:t>
            </a:fld>
            <a:endParaRPr lang="en-US"/>
          </a:p>
        </p:txBody>
      </p:sp>
    </p:spTree>
    <p:extLst>
      <p:ext uri="{BB962C8B-B14F-4D97-AF65-F5344CB8AC3E}">
        <p14:creationId xmlns:p14="http://schemas.microsoft.com/office/powerpoint/2010/main" val="1064574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36</a:t>
            </a:fld>
            <a:endParaRPr lang="en-US"/>
          </a:p>
        </p:txBody>
      </p:sp>
    </p:spTree>
    <p:extLst>
      <p:ext uri="{BB962C8B-B14F-4D97-AF65-F5344CB8AC3E}">
        <p14:creationId xmlns:p14="http://schemas.microsoft.com/office/powerpoint/2010/main" val="4020226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went to buy fireworks </a:t>
            </a:r>
          </a:p>
          <a:p>
            <a:endParaRPr lang="en-US" baseline="0" dirty="0" smtClean="0"/>
          </a:p>
          <a:p>
            <a:r>
              <a:rPr lang="en-US" baseline="0" dirty="0" smtClean="0"/>
              <a:t>I </a:t>
            </a:r>
            <a:r>
              <a:rPr lang="en-US" baseline="0" dirty="0" err="1" smtClean="0"/>
              <a:t>sticked</a:t>
            </a:r>
            <a:r>
              <a:rPr lang="en-US" baseline="0" dirty="0" smtClean="0"/>
              <a:t> to 80 pounds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37</a:t>
            </a:fld>
            <a:endParaRPr lang="en-US"/>
          </a:p>
        </p:txBody>
      </p:sp>
    </p:spTree>
    <p:extLst>
      <p:ext uri="{BB962C8B-B14F-4D97-AF65-F5344CB8AC3E}">
        <p14:creationId xmlns:p14="http://schemas.microsoft.com/office/powerpoint/2010/main" val="3661744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39</a:t>
            </a:fld>
            <a:endParaRPr lang="en-US"/>
          </a:p>
        </p:txBody>
      </p:sp>
    </p:spTree>
    <p:extLst>
      <p:ext uri="{BB962C8B-B14F-4D97-AF65-F5344CB8AC3E}">
        <p14:creationId xmlns:p14="http://schemas.microsoft.com/office/powerpoint/2010/main" val="310256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Data-Driven? Think again. The psychological habit most people… | by Cassie </a:t>
            </a:r>
            <a:r>
              <a:rPr lang="en-US" dirty="0" err="1" smtClean="0"/>
              <a:t>Kozyrkov</a:t>
            </a:r>
            <a:r>
              <a:rPr lang="en-US" dirty="0" smtClean="0"/>
              <a:t> | HackerNoon.com | Medium</a:t>
            </a:r>
          </a:p>
          <a:p>
            <a:r>
              <a:rPr lang="en-US" dirty="0" smtClean="0"/>
              <a:t>https://medium.com/hackernoon/data-inspired-5c78db3999b2</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40</a:t>
            </a:fld>
            <a:endParaRPr lang="en-US"/>
          </a:p>
        </p:txBody>
      </p:sp>
    </p:spTree>
    <p:extLst>
      <p:ext uri="{BB962C8B-B14F-4D97-AF65-F5344CB8AC3E}">
        <p14:creationId xmlns:p14="http://schemas.microsoft.com/office/powerpoint/2010/main" val="2012615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discrete data?</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44</a:t>
            </a:fld>
            <a:endParaRPr lang="en-US"/>
          </a:p>
        </p:txBody>
      </p:sp>
    </p:spTree>
    <p:extLst>
      <p:ext uri="{BB962C8B-B14F-4D97-AF65-F5344CB8AC3E}">
        <p14:creationId xmlns:p14="http://schemas.microsoft.com/office/powerpoint/2010/main" val="179755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can be converted to continuous </a:t>
            </a:r>
            <a:r>
              <a:rPr lang="en-US" baseline="0" dirty="0" smtClean="0"/>
              <a:t>? </a:t>
            </a:r>
          </a:p>
          <a:p>
            <a:endParaRPr lang="en-US" baseline="0" dirty="0" smtClean="0"/>
          </a:p>
          <a:p>
            <a:r>
              <a:rPr lang="en-US" baseline="0" dirty="0" smtClean="0"/>
              <a:t>3 points … never </a:t>
            </a:r>
          </a:p>
          <a:p>
            <a:r>
              <a:rPr lang="en-US" baseline="0" dirty="0" smtClean="0"/>
              <a:t>7 points … maybe </a:t>
            </a:r>
          </a:p>
          <a:p>
            <a:r>
              <a:rPr lang="en-US" baseline="0" dirty="0" smtClean="0"/>
              <a:t>10 points .. Probably yes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45</a:t>
            </a:fld>
            <a:endParaRPr lang="en-US"/>
          </a:p>
        </p:txBody>
      </p:sp>
    </p:spTree>
    <p:extLst>
      <p:ext uri="{BB962C8B-B14F-4D97-AF65-F5344CB8AC3E}">
        <p14:creationId xmlns:p14="http://schemas.microsoft.com/office/powerpoint/2010/main" val="2910233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on earth is data science?. The quest for a useful definition | by Cassie </a:t>
            </a:r>
            <a:r>
              <a:rPr lang="en-US" dirty="0" err="1" smtClean="0"/>
              <a:t>Kozyrkov</a:t>
            </a:r>
            <a:r>
              <a:rPr lang="en-US" dirty="0" smtClean="0"/>
              <a:t> | HackerNoon.com | Medium</a:t>
            </a:r>
          </a:p>
          <a:p>
            <a:r>
              <a:rPr lang="en-US" dirty="0" smtClean="0"/>
              <a:t>https://medium.com/hackernoon/what-on-earth-is-data-science-eb1237d8cb37</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a:t>
            </a:fld>
            <a:endParaRPr lang="en-US"/>
          </a:p>
        </p:txBody>
      </p:sp>
    </p:spTree>
    <p:extLst>
      <p:ext uri="{BB962C8B-B14F-4D97-AF65-F5344CB8AC3E}">
        <p14:creationId xmlns:p14="http://schemas.microsoft.com/office/powerpoint/2010/main" val="3862401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Ordinal or</a:t>
            </a:r>
            <a:r>
              <a:rPr lang="en-US" baseline="0" dirty="0" smtClean="0"/>
              <a:t> nominal? </a:t>
            </a:r>
          </a:p>
          <a:p>
            <a:endParaRPr lang="en-US" baseline="0" dirty="0" smtClean="0"/>
          </a:p>
          <a:p>
            <a:r>
              <a:rPr lang="en-US" baseline="0" dirty="0" smtClean="0"/>
              <a:t>I think nominal.. </a:t>
            </a:r>
          </a:p>
          <a:p>
            <a:r>
              <a:rPr lang="en-US" baseline="0" dirty="0" smtClean="0"/>
              <a:t>But maybe if we changed saline to 0 </a:t>
            </a:r>
          </a:p>
          <a:p>
            <a:r>
              <a:rPr lang="en-US" baseline="0" dirty="0" smtClean="0"/>
              <a:t>Maybe it turns to be ordinal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46</a:t>
            </a:fld>
            <a:endParaRPr lang="en-US"/>
          </a:p>
        </p:txBody>
      </p:sp>
    </p:spTree>
    <p:extLst>
      <p:ext uri="{BB962C8B-B14F-4D97-AF65-F5344CB8AC3E}">
        <p14:creationId xmlns:p14="http://schemas.microsoft.com/office/powerpoint/2010/main" val="75791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Nominal or ordinal</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47</a:t>
            </a:fld>
            <a:endParaRPr lang="en-US"/>
          </a:p>
        </p:txBody>
      </p:sp>
    </p:spTree>
    <p:extLst>
      <p:ext uri="{BB962C8B-B14F-4D97-AF65-F5344CB8AC3E}">
        <p14:creationId xmlns:p14="http://schemas.microsoft.com/office/powerpoint/2010/main" val="2415637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Spleen size&gt;</a:t>
            </a:r>
            <a:r>
              <a:rPr lang="en-US" baseline="0" dirty="0" smtClean="0"/>
              <a:t>  what’s the data type </a:t>
            </a:r>
          </a:p>
          <a:p>
            <a:endParaRPr lang="en-US" baseline="0" dirty="0" smtClean="0"/>
          </a:p>
          <a:p>
            <a:r>
              <a:rPr lang="en-US" baseline="0" dirty="0" smtClean="0"/>
              <a:t>Formerly : continuous </a:t>
            </a:r>
          </a:p>
          <a:p>
            <a:r>
              <a:rPr lang="en-US" baseline="0" dirty="0" smtClean="0"/>
              <a:t>Then categorical </a:t>
            </a:r>
          </a:p>
          <a:p>
            <a:endParaRPr lang="en-US" baseline="0" dirty="0" smtClean="0"/>
          </a:p>
          <a:p>
            <a:r>
              <a:rPr lang="en-US" baseline="0" dirty="0" smtClean="0"/>
              <a:t>Time from </a:t>
            </a:r>
            <a:r>
              <a:rPr lang="en-US" baseline="0" dirty="0" err="1" smtClean="0"/>
              <a:t>bmt</a:t>
            </a:r>
            <a:r>
              <a:rPr lang="en-US" baseline="0" dirty="0" smtClean="0"/>
              <a:t> to diagnosis</a:t>
            </a:r>
          </a:p>
          <a:p>
            <a:r>
              <a:rPr lang="en-US" baseline="0" dirty="0" smtClean="0"/>
              <a:t>Continuous then categorical    maybe ordinal </a:t>
            </a:r>
          </a:p>
          <a:p>
            <a:endParaRPr lang="en-US" baseline="0" dirty="0" smtClean="0"/>
          </a:p>
          <a:p>
            <a:r>
              <a:rPr lang="en-US" baseline="0" dirty="0" smtClean="0"/>
              <a:t>Is it outcome variable … ordinal makes sense </a:t>
            </a:r>
          </a:p>
          <a:p>
            <a:r>
              <a:rPr lang="en-US" baseline="0" dirty="0" smtClean="0"/>
              <a:t>Is it a predictor . Maybe order matters, like Cochrane Armitage </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48</a:t>
            </a:fld>
            <a:endParaRPr lang="en-US"/>
          </a:p>
        </p:txBody>
      </p:sp>
    </p:spTree>
    <p:extLst>
      <p:ext uri="{BB962C8B-B14F-4D97-AF65-F5344CB8AC3E}">
        <p14:creationId xmlns:p14="http://schemas.microsoft.com/office/powerpoint/2010/main" val="346022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deviation</a:t>
            </a:r>
            <a:r>
              <a:rPr lang="en-US" baseline="0" dirty="0" smtClean="0"/>
              <a:t> </a:t>
            </a:r>
          </a:p>
          <a:p>
            <a:r>
              <a:rPr lang="en-US" baseline="0" dirty="0" smtClean="0"/>
              <a:t>Just a single estimate for the data spread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49</a:t>
            </a:fld>
            <a:endParaRPr lang="en-US"/>
          </a:p>
        </p:txBody>
      </p:sp>
    </p:spTree>
    <p:extLst>
      <p:ext uri="{BB962C8B-B14F-4D97-AF65-F5344CB8AC3E}">
        <p14:creationId xmlns:p14="http://schemas.microsoft.com/office/powerpoint/2010/main" val="329303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Statistics | </a:t>
            </a:r>
            <a:r>
              <a:rPr lang="en-US" dirty="0" err="1" smtClean="0"/>
              <a:t>SoloLearn</a:t>
            </a:r>
            <a:endParaRPr lang="en-US" dirty="0" smtClean="0"/>
          </a:p>
          <a:p>
            <a:r>
              <a:rPr lang="en-US" dirty="0" smtClean="0"/>
              <a:t>https://www.sololearn.com/learning/1161/4778/12271/2</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50</a:t>
            </a:fld>
            <a:endParaRPr lang="en-US"/>
          </a:p>
        </p:txBody>
      </p:sp>
    </p:spTree>
    <p:extLst>
      <p:ext uri="{BB962C8B-B14F-4D97-AF65-F5344CB8AC3E}">
        <p14:creationId xmlns:p14="http://schemas.microsoft.com/office/powerpoint/2010/main" val="668517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to choose boxplot over histogram? </a:t>
            </a:r>
          </a:p>
          <a:p>
            <a:endParaRPr lang="en-US" dirty="0" smtClean="0"/>
          </a:p>
          <a:p>
            <a:r>
              <a:rPr lang="en-US" dirty="0" smtClean="0"/>
              <a:t>Normality</a:t>
            </a:r>
            <a:r>
              <a:rPr lang="en-US" baseline="0" dirty="0" smtClean="0"/>
              <a:t> : mean </a:t>
            </a:r>
          </a:p>
          <a:p>
            <a:r>
              <a:rPr lang="en-US" baseline="0" dirty="0" smtClean="0"/>
              <a:t>Skewed : median /IQR / maybe range if no outliers </a:t>
            </a:r>
          </a:p>
          <a:p>
            <a:endParaRPr lang="en-US" baseline="0" dirty="0" smtClean="0"/>
          </a:p>
          <a:p>
            <a:r>
              <a:rPr lang="en-US" baseline="0" dirty="0" smtClean="0"/>
              <a:t>Outliers : IQR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52</a:t>
            </a:fld>
            <a:endParaRPr lang="en-US"/>
          </a:p>
        </p:txBody>
      </p:sp>
    </p:spTree>
    <p:extLst>
      <p:ext uri="{BB962C8B-B14F-4D97-AF65-F5344CB8AC3E}">
        <p14:creationId xmlns:p14="http://schemas.microsoft.com/office/powerpoint/2010/main" val="1722935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53</a:t>
            </a:fld>
            <a:endParaRPr lang="en-US"/>
          </a:p>
        </p:txBody>
      </p:sp>
    </p:spTree>
    <p:extLst>
      <p:ext uri="{BB962C8B-B14F-4D97-AF65-F5344CB8AC3E}">
        <p14:creationId xmlns:p14="http://schemas.microsoft.com/office/powerpoint/2010/main" val="3595148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more examples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55</a:t>
            </a:fld>
            <a:endParaRPr lang="en-US"/>
          </a:p>
        </p:txBody>
      </p:sp>
    </p:spTree>
    <p:extLst>
      <p:ext uri="{BB962C8B-B14F-4D97-AF65-F5344CB8AC3E}">
        <p14:creationId xmlns:p14="http://schemas.microsoft.com/office/powerpoint/2010/main" val="1775452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57</a:t>
            </a:fld>
            <a:endParaRPr lang="en-US"/>
          </a:p>
        </p:txBody>
      </p:sp>
    </p:spTree>
    <p:extLst>
      <p:ext uri="{BB962C8B-B14F-4D97-AF65-F5344CB8AC3E}">
        <p14:creationId xmlns:p14="http://schemas.microsoft.com/office/powerpoint/2010/main" val="1214702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A certain town is served by two hospitals. In the larger hospital, about 45 babies are born each day, and in the smaller hospital, about 15 babies are born each day. As you know, about 50% of all babies are boys. However, the exact percentage varies from day to day. Sometimes it may be higher than 50%, sometimes lower.</a:t>
            </a:r>
          </a:p>
          <a:p>
            <a:r>
              <a:rPr lang="en-US" sz="1200" b="0" i="1" kern="1200" dirty="0" smtClean="0">
                <a:solidFill>
                  <a:schemeClr val="tx1"/>
                </a:solidFill>
                <a:effectLst/>
                <a:latin typeface="+mn-lt"/>
                <a:ea typeface="+mn-ea"/>
                <a:cs typeface="+mn-cs"/>
              </a:rPr>
              <a:t>For a period of 1 year, each hospital recorded the days on which more than 60% of the babies born were boys. Which hospital do you think recorded more such days?</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guessed 2., then congratulations, you are data literate! The reasoning is the smaller the sample size, the more extreme the values. </a:t>
            </a:r>
            <a:endParaRPr lang="en-US" sz="1200" b="0" i="1"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58</a:t>
            </a:fld>
            <a:endParaRPr lang="en-US"/>
          </a:p>
        </p:txBody>
      </p:sp>
    </p:spTree>
    <p:extLst>
      <p:ext uri="{BB962C8B-B14F-4D97-AF65-F5344CB8AC3E}">
        <p14:creationId xmlns:p14="http://schemas.microsoft.com/office/powerpoint/2010/main" val="2528095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 decision to be data-driven, it has to be the data — as opposed to something else entirely — that drive it. Seems so straightforward, and yet it’s so rare in practice because decision-makers lack a key psychological habit.</a:t>
            </a:r>
          </a:p>
          <a:p>
            <a:endParaRPr lang="en-US" sz="1200" b="0" i="0" kern="1200" dirty="0" smtClean="0">
              <a:solidFill>
                <a:schemeClr val="tx1"/>
              </a:solidFill>
              <a:effectLst/>
              <a:latin typeface="+mn-lt"/>
              <a:ea typeface="+mn-ea"/>
              <a:cs typeface="+mn-cs"/>
            </a:endParaRPr>
          </a:p>
          <a:p>
            <a:r>
              <a:rPr lang="ar-EG" dirty="0" smtClean="0"/>
              <a:t>العربية</a:t>
            </a:r>
            <a:r>
              <a:rPr lang="ar-EG" baseline="0" dirty="0" smtClean="0"/>
              <a:t> الكارو محتاجة حمار عشان تبقى كارو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a:t>
            </a:fld>
            <a:endParaRPr lang="en-US"/>
          </a:p>
        </p:txBody>
      </p:sp>
    </p:spTree>
    <p:extLst>
      <p:ext uri="{BB962C8B-B14F-4D97-AF65-F5344CB8AC3E}">
        <p14:creationId xmlns:p14="http://schemas.microsoft.com/office/powerpoint/2010/main" val="1205580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test the principle that small samples produce extreme results by flipping a coin. With a small sample, say 5 tosses, there is a good chance you get 4 tails. Does this mean the coin always comes up 80% tails? No, this means your sample is too small to draw any significant conclusions.</a:t>
            </a:r>
          </a:p>
          <a:p>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This trick is often used when marketing products by asking a small number of people about a particular brand. You can get impressive-sounding numbers (90% of doctors like this toothpaste) if you repeatedly survey small groups and only report the favorable results. Ask a small group, look at the results, throw away the bad, and repeat until you get the stats you need!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59</a:t>
            </a:fld>
            <a:endParaRPr lang="en-US"/>
          </a:p>
        </p:txBody>
      </p:sp>
    </p:spTree>
    <p:extLst>
      <p:ext uri="{BB962C8B-B14F-4D97-AF65-F5344CB8AC3E}">
        <p14:creationId xmlns:p14="http://schemas.microsoft.com/office/powerpoint/2010/main" val="24193994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their study on learner perspectives in the context of English as a </a:t>
            </a:r>
            <a:r>
              <a:rPr lang="en-US" sz="1200" b="0" i="0" kern="1200" dirty="0" err="1" smtClean="0">
                <a:solidFill>
                  <a:schemeClr val="tx1"/>
                </a:solidFill>
                <a:effectLst/>
                <a:latin typeface="+mn-lt"/>
                <a:ea typeface="+mn-ea"/>
                <a:cs typeface="+mn-cs"/>
              </a:rPr>
              <a:t>ForeignLanguage</a:t>
            </a:r>
            <a:r>
              <a:rPr lang="en-US" sz="1200" b="0" i="0" kern="1200" dirty="0" smtClean="0">
                <a:solidFill>
                  <a:schemeClr val="tx1"/>
                </a:solidFill>
                <a:effectLst/>
                <a:latin typeface="+mn-lt"/>
                <a:ea typeface="+mn-ea"/>
                <a:cs typeface="+mn-cs"/>
              </a:rPr>
              <a:t>, Cheng, </a:t>
            </a:r>
            <a:r>
              <a:rPr lang="en-US" sz="1200" b="0" i="0" kern="1200" dirty="0" err="1" smtClean="0">
                <a:solidFill>
                  <a:schemeClr val="tx1"/>
                </a:solidFill>
                <a:effectLst/>
                <a:latin typeface="+mn-lt"/>
                <a:ea typeface="+mn-ea"/>
                <a:cs typeface="+mn-cs"/>
              </a:rPr>
              <a:t>Jui-Chuan</a:t>
            </a:r>
            <a:r>
              <a:rPr lang="en-US" sz="1200" b="0" i="0" kern="1200" dirty="0" smtClean="0">
                <a:solidFill>
                  <a:schemeClr val="tx1"/>
                </a:solidFill>
                <a:effectLst/>
                <a:latin typeface="+mn-lt"/>
                <a:ea typeface="+mn-ea"/>
                <a:cs typeface="+mn-cs"/>
              </a:rPr>
              <a:t>, Yi-Chen and Ying-</a:t>
            </a:r>
            <a:r>
              <a:rPr lang="en-US" sz="1200" b="0" i="0" kern="1200" dirty="0" err="1" smtClean="0">
                <a:solidFill>
                  <a:schemeClr val="tx1"/>
                </a:solidFill>
                <a:effectLst/>
                <a:latin typeface="+mn-lt"/>
                <a:ea typeface="+mn-ea"/>
                <a:cs typeface="+mn-cs"/>
              </a:rPr>
              <a:t>shu</a:t>
            </a:r>
            <a:r>
              <a:rPr lang="en-US" sz="1200" b="0" i="0" kern="1200" dirty="0" smtClean="0">
                <a:solidFill>
                  <a:schemeClr val="tx1"/>
                </a:solidFill>
                <a:effectLst/>
                <a:latin typeface="+mn-lt"/>
                <a:ea typeface="+mn-ea"/>
                <a:cs typeface="+mn-cs"/>
              </a:rPr>
              <a:t> (2010: 79) found that “over70 percent of the students preferred language-skills courses” over other courses, which seems quite a lot. They furthermore add that “of the 41 percent who </a:t>
            </a:r>
            <a:r>
              <a:rPr lang="en-US" sz="1200" b="0" i="0" kern="1200" dirty="0" err="1" smtClean="0">
                <a:solidFill>
                  <a:schemeClr val="tx1"/>
                </a:solidFill>
                <a:effectLst/>
                <a:latin typeface="+mn-lt"/>
                <a:ea typeface="+mn-ea"/>
                <a:cs typeface="+mn-cs"/>
              </a:rPr>
              <a:t>plannedto</a:t>
            </a:r>
            <a:r>
              <a:rPr lang="en-US" sz="1200" b="0" i="0" kern="1200" dirty="0" smtClean="0">
                <a:solidFill>
                  <a:schemeClr val="tx1"/>
                </a:solidFill>
                <a:effectLst/>
                <a:latin typeface="+mn-lt"/>
                <a:ea typeface="+mn-ea"/>
                <a:cs typeface="+mn-cs"/>
              </a:rPr>
              <a:t> seek employment, an overwhelming majority of respondents (82%)disliked </a:t>
            </a:r>
            <a:r>
              <a:rPr lang="en-US" sz="1200" b="0" i="0" kern="1200" dirty="0" err="1" smtClean="0">
                <a:solidFill>
                  <a:schemeClr val="tx1"/>
                </a:solidFill>
                <a:effectLst/>
                <a:latin typeface="+mn-lt"/>
                <a:ea typeface="+mn-ea"/>
                <a:cs typeface="+mn-cs"/>
              </a:rPr>
              <a:t>theidea</a:t>
            </a:r>
            <a:r>
              <a:rPr lang="en-US" sz="1200" b="0" i="0" kern="1200" dirty="0" smtClean="0">
                <a:solidFill>
                  <a:schemeClr val="tx1"/>
                </a:solidFill>
                <a:effectLst/>
                <a:latin typeface="+mn-lt"/>
                <a:ea typeface="+mn-ea"/>
                <a:cs typeface="+mn-cs"/>
              </a:rPr>
              <a:t> of content-driven design (Design 1)” (Cheng et al. 2010: 80). The reader </a:t>
            </a:r>
            <a:r>
              <a:rPr lang="en-US" sz="1200" b="0" i="0" kern="1200" dirty="0" err="1" smtClean="0">
                <a:solidFill>
                  <a:schemeClr val="tx1"/>
                </a:solidFill>
                <a:effectLst/>
                <a:latin typeface="+mn-lt"/>
                <a:ea typeface="+mn-ea"/>
                <a:cs typeface="+mn-cs"/>
              </a:rPr>
              <a:t>hasto</a:t>
            </a:r>
            <a:r>
              <a:rPr lang="en-US" sz="1200" b="0" i="0" kern="1200" dirty="0" smtClean="0">
                <a:solidFill>
                  <a:schemeClr val="tx1"/>
                </a:solidFill>
                <a:effectLst/>
                <a:latin typeface="+mn-lt"/>
                <a:ea typeface="+mn-ea"/>
                <a:cs typeface="+mn-cs"/>
              </a:rPr>
              <a:t> be very diligent here and go back to the methodology section where the </a:t>
            </a:r>
            <a:r>
              <a:rPr lang="en-US" sz="1200" b="0" i="0" kern="1200" dirty="0" err="1" smtClean="0">
                <a:solidFill>
                  <a:schemeClr val="tx1"/>
                </a:solidFill>
                <a:effectLst/>
                <a:latin typeface="+mn-lt"/>
                <a:ea typeface="+mn-ea"/>
                <a:cs typeface="+mn-cs"/>
              </a:rPr>
              <a:t>authorsexplain</a:t>
            </a:r>
            <a:r>
              <a:rPr lang="en-US" sz="1200" b="0" i="0" kern="1200" dirty="0" smtClean="0">
                <a:solidFill>
                  <a:schemeClr val="tx1"/>
                </a:solidFill>
                <a:effectLst/>
                <a:latin typeface="+mn-lt"/>
                <a:ea typeface="+mn-ea"/>
                <a:cs typeface="+mn-cs"/>
              </a:rPr>
              <a:t> that they included only 96 participants in their study, which </a:t>
            </a:r>
            <a:r>
              <a:rPr lang="en-US" sz="1200" b="0" i="0" kern="1200" dirty="0" err="1" smtClean="0">
                <a:solidFill>
                  <a:schemeClr val="tx1"/>
                </a:solidFill>
                <a:effectLst/>
                <a:latin typeface="+mn-lt"/>
                <a:ea typeface="+mn-ea"/>
                <a:cs typeface="+mn-cs"/>
              </a:rPr>
              <a:t>is“approximately</a:t>
            </a:r>
            <a:r>
              <a:rPr lang="en-US" sz="1200" b="0" i="0" kern="1200" dirty="0" smtClean="0">
                <a:solidFill>
                  <a:schemeClr val="tx1"/>
                </a:solidFill>
                <a:effectLst/>
                <a:latin typeface="+mn-lt"/>
                <a:ea typeface="+mn-ea"/>
                <a:cs typeface="+mn-cs"/>
              </a:rPr>
              <a:t> 35% of the target population” (Cheng et al. 2010: 75). Hence, from274 students, a number that was not directly stated, the authors were able to ask96, which means that 35% represent the target group. From these 96 students, 41%“plan to seek employment”. This makes 39 students. 82% of these 39 </a:t>
            </a:r>
            <a:r>
              <a:rPr lang="en-US" sz="1200" b="0" i="0" kern="1200" dirty="0" err="1" smtClean="0">
                <a:solidFill>
                  <a:schemeClr val="tx1"/>
                </a:solidFill>
                <a:effectLst/>
                <a:latin typeface="+mn-lt"/>
                <a:ea typeface="+mn-ea"/>
                <a:cs typeface="+mn-cs"/>
              </a:rPr>
              <a:t>students,meaning</a:t>
            </a:r>
            <a:r>
              <a:rPr lang="en-US" sz="1200" b="0" i="0" kern="1200" dirty="0" smtClean="0">
                <a:solidFill>
                  <a:schemeClr val="tx1"/>
                </a:solidFill>
                <a:effectLst/>
                <a:latin typeface="+mn-lt"/>
                <a:ea typeface="+mn-ea"/>
                <a:cs typeface="+mn-cs"/>
              </a:rPr>
              <a:t> 32 students, are described as “an overwhelming majority” who “</a:t>
            </a:r>
            <a:r>
              <a:rPr lang="en-US" sz="1200" b="0" i="0" kern="1200" dirty="0" err="1" smtClean="0">
                <a:solidFill>
                  <a:schemeClr val="tx1"/>
                </a:solidFill>
                <a:effectLst/>
                <a:latin typeface="+mn-lt"/>
                <a:ea typeface="+mn-ea"/>
                <a:cs typeface="+mn-cs"/>
              </a:rPr>
              <a:t>dislikedthe</a:t>
            </a:r>
            <a:r>
              <a:rPr lang="en-US" sz="1200" b="0" i="0" kern="1200" dirty="0" smtClean="0">
                <a:solidFill>
                  <a:schemeClr val="tx1"/>
                </a:solidFill>
                <a:effectLst/>
                <a:latin typeface="+mn-lt"/>
                <a:ea typeface="+mn-ea"/>
                <a:cs typeface="+mn-cs"/>
              </a:rPr>
              <a:t> idea of content-driven design” (Cheng et al. 2010: 80). In the end, </a:t>
            </a:r>
            <a:r>
              <a:rPr lang="en-US" sz="1200" b="0" i="0" kern="1200" dirty="0" err="1" smtClean="0">
                <a:solidFill>
                  <a:schemeClr val="tx1"/>
                </a:solidFill>
                <a:effectLst/>
                <a:latin typeface="+mn-lt"/>
                <a:ea typeface="+mn-ea"/>
                <a:cs typeface="+mn-cs"/>
              </a:rPr>
              <a:t>however,the</a:t>
            </a:r>
            <a:r>
              <a:rPr lang="en-US" sz="1200" b="0" i="0" kern="1200" dirty="0" smtClean="0">
                <a:solidFill>
                  <a:schemeClr val="tx1"/>
                </a:solidFill>
                <a:effectLst/>
                <a:latin typeface="+mn-lt"/>
                <a:ea typeface="+mn-ea"/>
                <a:cs typeface="+mn-cs"/>
              </a:rPr>
              <a:t> authors only refer to 32 out of274 students. “Overwhelming” does </a:t>
            </a:r>
            <a:r>
              <a:rPr lang="en-US" sz="1200" b="0" i="0" kern="1200" dirty="0" err="1" smtClean="0">
                <a:solidFill>
                  <a:schemeClr val="tx1"/>
                </a:solidFill>
                <a:effectLst/>
                <a:latin typeface="+mn-lt"/>
                <a:ea typeface="+mn-ea"/>
                <a:cs typeface="+mn-cs"/>
              </a:rPr>
              <a:t>thereforedefinitely</a:t>
            </a:r>
            <a:r>
              <a:rPr lang="en-US" sz="1200" b="0" i="0" kern="1200" dirty="0" smtClean="0">
                <a:solidFill>
                  <a:schemeClr val="tx1"/>
                </a:solidFill>
                <a:effectLst/>
                <a:latin typeface="+mn-lt"/>
                <a:ea typeface="+mn-ea"/>
                <a:cs typeface="+mn-cs"/>
              </a:rPr>
              <a:t> not seem fitting. This example shows that students should be aware </a:t>
            </a:r>
            <a:r>
              <a:rPr lang="en-US" sz="1200" b="0" i="0" kern="1200" dirty="0" err="1" smtClean="0">
                <a:solidFill>
                  <a:schemeClr val="tx1"/>
                </a:solidFill>
                <a:effectLst/>
                <a:latin typeface="+mn-lt"/>
                <a:ea typeface="+mn-ea"/>
                <a:cs typeface="+mn-cs"/>
              </a:rPr>
              <a:t>thatthe</a:t>
            </a:r>
            <a:r>
              <a:rPr lang="en-US" sz="1200" b="0" i="0" kern="1200" dirty="0" smtClean="0">
                <a:solidFill>
                  <a:schemeClr val="tx1"/>
                </a:solidFill>
                <a:effectLst/>
                <a:latin typeface="+mn-lt"/>
                <a:ea typeface="+mn-ea"/>
                <a:cs typeface="+mn-cs"/>
              </a:rPr>
              <a:t> reference sample might be quite small and not be of importance yet still </a:t>
            </a:r>
            <a:r>
              <a:rPr lang="en-US" sz="1200" b="0" i="0" kern="1200" dirty="0" err="1" smtClean="0">
                <a:solidFill>
                  <a:schemeClr val="tx1"/>
                </a:solidFill>
                <a:effectLst/>
                <a:latin typeface="+mn-lt"/>
                <a:ea typeface="+mn-ea"/>
                <a:cs typeface="+mn-cs"/>
              </a:rPr>
              <a:t>beemphasised</a:t>
            </a:r>
            <a:r>
              <a:rPr lang="en-US" sz="1200" b="0" i="0" kern="1200" dirty="0" smtClean="0">
                <a:solidFill>
                  <a:schemeClr val="tx1"/>
                </a:solidFill>
                <a:effectLst/>
                <a:latin typeface="+mn-lt"/>
                <a:ea typeface="+mn-ea"/>
                <a:cs typeface="+mn-cs"/>
              </a:rPr>
              <a:t> in several studies. It should not be confused with the larger </a:t>
            </a:r>
            <a:r>
              <a:rPr lang="en-US" sz="1200" b="0" i="0" kern="1200" dirty="0" err="1" smtClean="0">
                <a:solidFill>
                  <a:schemeClr val="tx1"/>
                </a:solidFill>
                <a:effectLst/>
                <a:latin typeface="+mn-lt"/>
                <a:ea typeface="+mn-ea"/>
                <a:cs typeface="+mn-cs"/>
              </a:rPr>
              <a:t>overallsample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(11) (PDF) Statistics Can Lie! – Using Descriptive Statistics in Academic Writing to Shape Reader’s Interpretations | Jessica </a:t>
            </a:r>
            <a:r>
              <a:rPr lang="en-US" dirty="0" err="1" smtClean="0"/>
              <a:t>Dheskali</a:t>
            </a:r>
            <a:r>
              <a:rPr lang="en-US" dirty="0" smtClean="0"/>
              <a:t> - Academia.edu</a:t>
            </a:r>
          </a:p>
          <a:p>
            <a:r>
              <a:rPr lang="en-US" dirty="0" smtClean="0"/>
              <a:t>https://www.academia.edu/43624921/Statistics_Can_Lie_Using_Descriptive_Statistics_in_Academic_Writing_to_Shape_Reader_s_Interpretations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61</a:t>
            </a:fld>
            <a:endParaRPr lang="en-US"/>
          </a:p>
        </p:txBody>
      </p:sp>
    </p:spTree>
    <p:extLst>
      <p:ext uri="{BB962C8B-B14F-4D97-AF65-F5344CB8AC3E}">
        <p14:creationId xmlns:p14="http://schemas.microsoft.com/office/powerpoint/2010/main" val="3126776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In their study on learner perspectives in the context of English as a </a:t>
            </a:r>
            <a:r>
              <a:rPr lang="en-US" sz="1200" b="0" i="0" kern="1200" dirty="0" err="1" smtClean="0">
                <a:solidFill>
                  <a:schemeClr val="tx1"/>
                </a:solidFill>
                <a:effectLst/>
                <a:latin typeface="+mn-lt"/>
                <a:ea typeface="+mn-ea"/>
                <a:cs typeface="+mn-cs"/>
              </a:rPr>
              <a:t>ForeignLanguage</a:t>
            </a:r>
            <a:r>
              <a:rPr lang="en-US" sz="1200" b="0" i="0" kern="1200" dirty="0" smtClean="0">
                <a:solidFill>
                  <a:schemeClr val="tx1"/>
                </a:solidFill>
                <a:effectLst/>
                <a:latin typeface="+mn-lt"/>
                <a:ea typeface="+mn-ea"/>
                <a:cs typeface="+mn-cs"/>
              </a:rPr>
              <a:t>, Cheng, </a:t>
            </a:r>
            <a:r>
              <a:rPr lang="en-US" sz="1200" b="0" i="0" kern="1200" dirty="0" err="1" smtClean="0">
                <a:solidFill>
                  <a:schemeClr val="tx1"/>
                </a:solidFill>
                <a:effectLst/>
                <a:latin typeface="+mn-lt"/>
                <a:ea typeface="+mn-ea"/>
                <a:cs typeface="+mn-cs"/>
              </a:rPr>
              <a:t>Jui-Chuan</a:t>
            </a:r>
            <a:r>
              <a:rPr lang="en-US" sz="1200" b="0" i="0" kern="1200" dirty="0" smtClean="0">
                <a:solidFill>
                  <a:schemeClr val="tx1"/>
                </a:solidFill>
                <a:effectLst/>
                <a:latin typeface="+mn-lt"/>
                <a:ea typeface="+mn-ea"/>
                <a:cs typeface="+mn-cs"/>
              </a:rPr>
              <a:t>, Yi-Chen and Ying-</a:t>
            </a:r>
            <a:r>
              <a:rPr lang="en-US" sz="1200" b="0" i="0" kern="1200" dirty="0" err="1" smtClean="0">
                <a:solidFill>
                  <a:schemeClr val="tx1"/>
                </a:solidFill>
                <a:effectLst/>
                <a:latin typeface="+mn-lt"/>
                <a:ea typeface="+mn-ea"/>
                <a:cs typeface="+mn-cs"/>
              </a:rPr>
              <a:t>shu</a:t>
            </a:r>
            <a:r>
              <a:rPr lang="en-US" sz="1200" b="0" i="0" kern="1200" dirty="0" smtClean="0">
                <a:solidFill>
                  <a:schemeClr val="tx1"/>
                </a:solidFill>
                <a:effectLst/>
                <a:latin typeface="+mn-lt"/>
                <a:ea typeface="+mn-ea"/>
                <a:cs typeface="+mn-cs"/>
              </a:rPr>
              <a:t> (2010: 79) found that “over70 percent of the students preferred language-skills courses” over other courses, which seems quite a lot. They furthermore add that “of the 41 percent who </a:t>
            </a:r>
            <a:r>
              <a:rPr lang="en-US" sz="1200" b="0" i="0" kern="1200" dirty="0" err="1" smtClean="0">
                <a:solidFill>
                  <a:schemeClr val="tx1"/>
                </a:solidFill>
                <a:effectLst/>
                <a:latin typeface="+mn-lt"/>
                <a:ea typeface="+mn-ea"/>
                <a:cs typeface="+mn-cs"/>
              </a:rPr>
              <a:t>plannedto</a:t>
            </a:r>
            <a:r>
              <a:rPr lang="en-US" sz="1200" b="0" i="0" kern="1200" dirty="0" smtClean="0">
                <a:solidFill>
                  <a:schemeClr val="tx1"/>
                </a:solidFill>
                <a:effectLst/>
                <a:latin typeface="+mn-lt"/>
                <a:ea typeface="+mn-ea"/>
                <a:cs typeface="+mn-cs"/>
              </a:rPr>
              <a:t> seek employment, an overwhelming majority of respondents (82%)disliked </a:t>
            </a:r>
            <a:r>
              <a:rPr lang="en-US" sz="1200" b="0" i="0" kern="1200" dirty="0" err="1" smtClean="0">
                <a:solidFill>
                  <a:schemeClr val="tx1"/>
                </a:solidFill>
                <a:effectLst/>
                <a:latin typeface="+mn-lt"/>
                <a:ea typeface="+mn-ea"/>
                <a:cs typeface="+mn-cs"/>
              </a:rPr>
              <a:t>theidea</a:t>
            </a:r>
            <a:r>
              <a:rPr lang="en-US" sz="1200" b="0" i="0" kern="1200" dirty="0" smtClean="0">
                <a:solidFill>
                  <a:schemeClr val="tx1"/>
                </a:solidFill>
                <a:effectLst/>
                <a:latin typeface="+mn-lt"/>
                <a:ea typeface="+mn-ea"/>
                <a:cs typeface="+mn-cs"/>
              </a:rPr>
              <a:t> of content-driven design (Design 1)” (Cheng et al. 2010: 80). The reader </a:t>
            </a:r>
            <a:r>
              <a:rPr lang="en-US" sz="1200" b="0" i="0" kern="1200" dirty="0" err="1" smtClean="0">
                <a:solidFill>
                  <a:schemeClr val="tx1"/>
                </a:solidFill>
                <a:effectLst/>
                <a:latin typeface="+mn-lt"/>
                <a:ea typeface="+mn-ea"/>
                <a:cs typeface="+mn-cs"/>
              </a:rPr>
              <a:t>hasto</a:t>
            </a:r>
            <a:r>
              <a:rPr lang="en-US" sz="1200" b="0" i="0" kern="1200" dirty="0" smtClean="0">
                <a:solidFill>
                  <a:schemeClr val="tx1"/>
                </a:solidFill>
                <a:effectLst/>
                <a:latin typeface="+mn-lt"/>
                <a:ea typeface="+mn-ea"/>
                <a:cs typeface="+mn-cs"/>
              </a:rPr>
              <a:t> be very diligent here and go back to the methodology section where the </a:t>
            </a:r>
            <a:r>
              <a:rPr lang="en-US" sz="1200" b="0" i="0" kern="1200" dirty="0" err="1" smtClean="0">
                <a:solidFill>
                  <a:schemeClr val="tx1"/>
                </a:solidFill>
                <a:effectLst/>
                <a:latin typeface="+mn-lt"/>
                <a:ea typeface="+mn-ea"/>
                <a:cs typeface="+mn-cs"/>
              </a:rPr>
              <a:t>authorsexplain</a:t>
            </a:r>
            <a:r>
              <a:rPr lang="en-US" sz="1200" b="0" i="0" kern="1200" dirty="0" smtClean="0">
                <a:solidFill>
                  <a:schemeClr val="tx1"/>
                </a:solidFill>
                <a:effectLst/>
                <a:latin typeface="+mn-lt"/>
                <a:ea typeface="+mn-ea"/>
                <a:cs typeface="+mn-cs"/>
              </a:rPr>
              <a:t> that they included only 96 participants in their study, which </a:t>
            </a:r>
            <a:r>
              <a:rPr lang="en-US" sz="1200" b="0" i="0" kern="1200" dirty="0" err="1" smtClean="0">
                <a:solidFill>
                  <a:schemeClr val="tx1"/>
                </a:solidFill>
                <a:effectLst/>
                <a:latin typeface="+mn-lt"/>
                <a:ea typeface="+mn-ea"/>
                <a:cs typeface="+mn-cs"/>
              </a:rPr>
              <a:t>is“approximately</a:t>
            </a:r>
            <a:r>
              <a:rPr lang="en-US" sz="1200" b="0" i="0" kern="1200" dirty="0" smtClean="0">
                <a:solidFill>
                  <a:schemeClr val="tx1"/>
                </a:solidFill>
                <a:effectLst/>
                <a:latin typeface="+mn-lt"/>
                <a:ea typeface="+mn-ea"/>
                <a:cs typeface="+mn-cs"/>
              </a:rPr>
              <a:t> 35% of the target population” (Cheng et al. 2010: 75). Hence, from274 students, a number that was not directly stated, the authors were able to ask96, which means that 35% represent the target group. From these 96 students, 41%“plan to seek employment”. This makes 39 students. 82% of these 39 </a:t>
            </a:r>
            <a:r>
              <a:rPr lang="en-US" sz="1200" b="0" i="0" kern="1200" dirty="0" err="1" smtClean="0">
                <a:solidFill>
                  <a:schemeClr val="tx1"/>
                </a:solidFill>
                <a:effectLst/>
                <a:latin typeface="+mn-lt"/>
                <a:ea typeface="+mn-ea"/>
                <a:cs typeface="+mn-cs"/>
              </a:rPr>
              <a:t>students,meaning</a:t>
            </a:r>
            <a:r>
              <a:rPr lang="en-US" sz="1200" b="0" i="0" kern="1200" dirty="0" smtClean="0">
                <a:solidFill>
                  <a:schemeClr val="tx1"/>
                </a:solidFill>
                <a:effectLst/>
                <a:latin typeface="+mn-lt"/>
                <a:ea typeface="+mn-ea"/>
                <a:cs typeface="+mn-cs"/>
              </a:rPr>
              <a:t> 32 students, are described as “an overwhelming majority” who “</a:t>
            </a:r>
            <a:r>
              <a:rPr lang="en-US" sz="1200" b="0" i="0" kern="1200" dirty="0" err="1" smtClean="0">
                <a:solidFill>
                  <a:schemeClr val="tx1"/>
                </a:solidFill>
                <a:effectLst/>
                <a:latin typeface="+mn-lt"/>
                <a:ea typeface="+mn-ea"/>
                <a:cs typeface="+mn-cs"/>
              </a:rPr>
              <a:t>dislikedthe</a:t>
            </a:r>
            <a:r>
              <a:rPr lang="en-US" sz="1200" b="0" i="0" kern="1200" dirty="0" smtClean="0">
                <a:solidFill>
                  <a:schemeClr val="tx1"/>
                </a:solidFill>
                <a:effectLst/>
                <a:latin typeface="+mn-lt"/>
                <a:ea typeface="+mn-ea"/>
                <a:cs typeface="+mn-cs"/>
              </a:rPr>
              <a:t> idea of content-driven design” (Cheng et al. 2010: 80). In the end, </a:t>
            </a:r>
            <a:r>
              <a:rPr lang="en-US" sz="1200" b="0" i="0" kern="1200" dirty="0" err="1" smtClean="0">
                <a:solidFill>
                  <a:schemeClr val="tx1"/>
                </a:solidFill>
                <a:effectLst/>
                <a:latin typeface="+mn-lt"/>
                <a:ea typeface="+mn-ea"/>
                <a:cs typeface="+mn-cs"/>
              </a:rPr>
              <a:t>however,the</a:t>
            </a:r>
            <a:r>
              <a:rPr lang="en-US" sz="1200" b="0" i="0" kern="1200" dirty="0" smtClean="0">
                <a:solidFill>
                  <a:schemeClr val="tx1"/>
                </a:solidFill>
                <a:effectLst/>
                <a:latin typeface="+mn-lt"/>
                <a:ea typeface="+mn-ea"/>
                <a:cs typeface="+mn-cs"/>
              </a:rPr>
              <a:t> authors only refer to 32 out of274 students. “Overwhelming” does </a:t>
            </a:r>
            <a:r>
              <a:rPr lang="en-US" sz="1200" b="0" i="0" kern="1200" dirty="0" err="1" smtClean="0">
                <a:solidFill>
                  <a:schemeClr val="tx1"/>
                </a:solidFill>
                <a:effectLst/>
                <a:latin typeface="+mn-lt"/>
                <a:ea typeface="+mn-ea"/>
                <a:cs typeface="+mn-cs"/>
              </a:rPr>
              <a:t>thereforedefinitely</a:t>
            </a:r>
            <a:r>
              <a:rPr lang="en-US" sz="1200" b="0" i="0" kern="1200" dirty="0" smtClean="0">
                <a:solidFill>
                  <a:schemeClr val="tx1"/>
                </a:solidFill>
                <a:effectLst/>
                <a:latin typeface="+mn-lt"/>
                <a:ea typeface="+mn-ea"/>
                <a:cs typeface="+mn-cs"/>
              </a:rPr>
              <a:t> not seem fitting. This example shows that students should be aware </a:t>
            </a:r>
            <a:r>
              <a:rPr lang="en-US" sz="1200" b="0" i="0" kern="1200" dirty="0" err="1" smtClean="0">
                <a:solidFill>
                  <a:schemeClr val="tx1"/>
                </a:solidFill>
                <a:effectLst/>
                <a:latin typeface="+mn-lt"/>
                <a:ea typeface="+mn-ea"/>
                <a:cs typeface="+mn-cs"/>
              </a:rPr>
              <a:t>thatthe</a:t>
            </a:r>
            <a:r>
              <a:rPr lang="en-US" sz="1200" b="0" i="0" kern="1200" dirty="0" smtClean="0">
                <a:solidFill>
                  <a:schemeClr val="tx1"/>
                </a:solidFill>
                <a:effectLst/>
                <a:latin typeface="+mn-lt"/>
                <a:ea typeface="+mn-ea"/>
                <a:cs typeface="+mn-cs"/>
              </a:rPr>
              <a:t> reference sample might be quite small and not be of importance yet still </a:t>
            </a:r>
            <a:r>
              <a:rPr lang="en-US" sz="1200" b="0" i="0" kern="1200" dirty="0" err="1" smtClean="0">
                <a:solidFill>
                  <a:schemeClr val="tx1"/>
                </a:solidFill>
                <a:effectLst/>
                <a:latin typeface="+mn-lt"/>
                <a:ea typeface="+mn-ea"/>
                <a:cs typeface="+mn-cs"/>
              </a:rPr>
              <a:t>beemphasised</a:t>
            </a:r>
            <a:r>
              <a:rPr lang="en-US" sz="1200" b="0" i="0" kern="1200" dirty="0" smtClean="0">
                <a:solidFill>
                  <a:schemeClr val="tx1"/>
                </a:solidFill>
                <a:effectLst/>
                <a:latin typeface="+mn-lt"/>
                <a:ea typeface="+mn-ea"/>
                <a:cs typeface="+mn-cs"/>
              </a:rPr>
              <a:t> in several studies. It should not be confused with the larger </a:t>
            </a:r>
            <a:r>
              <a:rPr lang="en-US" sz="1200" b="0" i="0" kern="1200" dirty="0" err="1" smtClean="0">
                <a:solidFill>
                  <a:schemeClr val="tx1"/>
                </a:solidFill>
                <a:effectLst/>
                <a:latin typeface="+mn-lt"/>
                <a:ea typeface="+mn-ea"/>
                <a:cs typeface="+mn-cs"/>
              </a:rPr>
              <a:t>overallsample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(11) (PDF) Statistics Can Lie! – Using Descriptive Statistics in Academic Writing to Shape Reader’s Interpretations | Jessica </a:t>
            </a:r>
            <a:r>
              <a:rPr lang="en-US" dirty="0" err="1" smtClean="0"/>
              <a:t>Dheskali</a:t>
            </a:r>
            <a:r>
              <a:rPr lang="en-US" dirty="0" smtClean="0"/>
              <a:t> - Academia.edu</a:t>
            </a:r>
          </a:p>
          <a:p>
            <a:r>
              <a:rPr lang="en-US" dirty="0" smtClean="0"/>
              <a:t>https://www.academia.edu/43624921/Statistics_Can_Lie_Using_Descriptive_Statistics_in_Academic_Writing_to_Shape_Reader_s_Interpretations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62</a:t>
            </a:fld>
            <a:endParaRPr lang="en-US"/>
          </a:p>
        </p:txBody>
      </p:sp>
    </p:spTree>
    <p:extLst>
      <p:ext uri="{BB962C8B-B14F-4D97-AF65-F5344CB8AC3E}">
        <p14:creationId xmlns:p14="http://schemas.microsoft.com/office/powerpoint/2010/main" val="1088183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two children, one of whom tests a 99 on IQ and the other a 102, you really should not tell them to avoid comparisons. Why? Because </a:t>
            </a:r>
            <a:r>
              <a:rPr lang="en-US" sz="1200" b="0" i="0" u="sng" kern="1200" dirty="0" smtClean="0">
                <a:solidFill>
                  <a:schemeClr val="tx1"/>
                </a:solidFill>
                <a:effectLst/>
                <a:latin typeface="+mn-lt"/>
                <a:ea typeface="+mn-ea"/>
                <a:cs typeface="+mn-cs"/>
                <a:hlinkClick r:id="rId3"/>
              </a:rPr>
              <a:t>IQ tests can have a standard error of around 3 points </a:t>
            </a:r>
            <a:r>
              <a:rPr lang="en-US" sz="1200" b="0" i="0" kern="1200" dirty="0" smtClean="0">
                <a:solidFill>
                  <a:schemeClr val="tx1"/>
                </a:solidFill>
                <a:effectLst/>
                <a:latin typeface="+mn-lt"/>
                <a:ea typeface="+mn-ea"/>
                <a:cs typeface="+mn-cs"/>
              </a:rPr>
              <a:t>which means a child scoring a 99 once would be expected to score between 96 and 102 about 68% of the time. The overall difference might not be significant and could reverse itself in repeated testing. In other words, by leaving out the expected standard error in the results, you can draw a more drastic conclusion than that offered by the data.</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64</a:t>
            </a:fld>
            <a:endParaRPr lang="en-US"/>
          </a:p>
        </p:txBody>
      </p:sp>
    </p:spTree>
    <p:extLst>
      <p:ext uri="{BB962C8B-B14F-4D97-AF65-F5344CB8AC3E}">
        <p14:creationId xmlns:p14="http://schemas.microsoft.com/office/powerpoint/2010/main" val="3612156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it this way: if there was a medicine that increased lifespan by 2 years on average would you take it? Would it change your mind if the worst impact was a loss of 12 years of life and the maximum a gain of 14 years? It usually is the details that matter and one summary statistic cannot tell the whole story.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65</a:t>
            </a:fld>
            <a:endParaRPr lang="en-US"/>
          </a:p>
        </p:txBody>
      </p:sp>
    </p:spTree>
    <p:extLst>
      <p:ext uri="{BB962C8B-B14F-4D97-AF65-F5344CB8AC3E}">
        <p14:creationId xmlns:p14="http://schemas.microsoft.com/office/powerpoint/2010/main" val="2639067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Misleading Statistics &amp; Data – News Examples For Misuse of Statistics</a:t>
            </a:r>
          </a:p>
          <a:p>
            <a:r>
              <a:rPr lang="en-US" dirty="0" smtClean="0"/>
              <a:t>https://www.datapine.com/blog/misleading-statistics-and-data/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66</a:t>
            </a:fld>
            <a:endParaRPr lang="en-US"/>
          </a:p>
        </p:txBody>
      </p:sp>
    </p:spTree>
    <p:extLst>
      <p:ext uri="{BB962C8B-B14F-4D97-AF65-F5344CB8AC3E}">
        <p14:creationId xmlns:p14="http://schemas.microsoft.com/office/powerpoint/2010/main" val="681299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67</a:t>
            </a:fld>
            <a:endParaRPr lang="en-US"/>
          </a:p>
        </p:txBody>
      </p:sp>
    </p:spTree>
    <p:extLst>
      <p:ext uri="{BB962C8B-B14F-4D97-AF65-F5344CB8AC3E}">
        <p14:creationId xmlns:p14="http://schemas.microsoft.com/office/powerpoint/2010/main" val="1017457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claim, which was based on surveys of dentists and hygienists carried out by the manufacturer, was found to be misrepresentative as it allowed the participants to select one or more toothpaste brands. The ASA stated that the claim “… would be understood by readers to mean that 80 percent of dentists recommend Colgate over and above other brands, and the remaining 20 percent would recommend different brands.”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68</a:t>
            </a:fld>
            <a:endParaRPr lang="en-US"/>
          </a:p>
        </p:txBody>
      </p:sp>
    </p:spTree>
    <p:extLst>
      <p:ext uri="{BB962C8B-B14F-4D97-AF65-F5344CB8AC3E}">
        <p14:creationId xmlns:p14="http://schemas.microsoft.com/office/powerpoint/2010/main" val="9257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ASA continued, “Because we understood that another competitor’s brand was recommended almost as much as the Colgate brand by the dentists surveyed, we concluded that the claim misleadingly implied 80 percent of dentists recommend Colgate toothpaste in preference to all other brands.” The ASA also claimed that the scripts used for the survey informed the participants that the research was being performed by an independent research company, which was inherently false.</a:t>
            </a:r>
          </a:p>
          <a:p>
            <a:endParaRPr lang="en-US" sz="1200" b="0" i="0" kern="1200" dirty="0" smtClean="0">
              <a:solidFill>
                <a:schemeClr val="tx1"/>
              </a:solidFill>
              <a:effectLst/>
              <a:latin typeface="+mn-lt"/>
              <a:ea typeface="+mn-ea"/>
              <a:cs typeface="+mn-cs"/>
            </a:endParaRPr>
          </a:p>
          <a:p>
            <a:r>
              <a:rPr lang="en-US" dirty="0" smtClean="0"/>
              <a:t>Maybe small numbers of surveys is also</a:t>
            </a:r>
            <a:r>
              <a:rPr lang="en-US" baseline="0" dirty="0" smtClean="0"/>
              <a:t> a similar problem </a:t>
            </a:r>
          </a:p>
          <a:p>
            <a:r>
              <a:rPr lang="en-US" baseline="0" dirty="0" smtClean="0"/>
              <a:t>U survey 10 dentists. By chance u get very good results. U keep them </a:t>
            </a:r>
          </a:p>
          <a:p>
            <a:r>
              <a:rPr lang="en-US" baseline="0" dirty="0" smtClean="0"/>
              <a:t>And remove other results that were unfavorable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69</a:t>
            </a:fld>
            <a:endParaRPr lang="en-US"/>
          </a:p>
        </p:txBody>
      </p:sp>
    </p:spTree>
    <p:extLst>
      <p:ext uri="{BB962C8B-B14F-4D97-AF65-F5344CB8AC3E}">
        <p14:creationId xmlns:p14="http://schemas.microsoft.com/office/powerpoint/2010/main" val="242597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example, the mean and median income in the United States </a:t>
            </a:r>
            <a:r>
              <a:rPr lang="en-US" sz="1200" b="0" i="0" u="sng" kern="1200" dirty="0" smtClean="0">
                <a:solidFill>
                  <a:schemeClr val="tx1"/>
                </a:solidFill>
                <a:effectLst/>
                <a:latin typeface="+mn-lt"/>
                <a:ea typeface="+mn-ea"/>
                <a:cs typeface="+mn-cs"/>
                <a:hlinkClick r:id="rId3"/>
              </a:rPr>
              <a:t>differ by about $16,000</a:t>
            </a:r>
            <a:r>
              <a:rPr lang="en-US" sz="1200" b="0" i="0" kern="1200" dirty="0" smtClean="0">
                <a:solidFill>
                  <a:schemeClr val="tx1"/>
                </a:solidFill>
                <a:effectLst/>
                <a:latin typeface="+mn-lt"/>
                <a:ea typeface="+mn-ea"/>
                <a:cs typeface="+mn-cs"/>
              </a:rPr>
              <a:t>. By choosing which value to report as the average, politicians, marketers, and CEOs can draw opposing conclusions from the same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 to avoid?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way to avoid this is to look at the mean, median, and mode of a dataset (again you need all these numbers!). Figure out which one is most appropriate (usually the median for highly skewed datasets such as income, city size, life span, housing prices and so on) and use that if you need a one figure summary. If you can, graph the entire set of values in a histogram and look at the distribution. Try to use more than a single number to describe a dataset, and if you report an average, specify which you are using!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72</a:t>
            </a:fld>
            <a:endParaRPr lang="en-US"/>
          </a:p>
        </p:txBody>
      </p:sp>
    </p:spTree>
    <p:extLst>
      <p:ext uri="{BB962C8B-B14F-4D97-AF65-F5344CB8AC3E}">
        <p14:creationId xmlns:p14="http://schemas.microsoft.com/office/powerpoint/2010/main" val="457411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lang="en-US" sz="1200" b="0" i="0" u="sng" kern="1200" dirty="0" smtClean="0">
                <a:solidFill>
                  <a:schemeClr val="tx1"/>
                </a:solidFill>
                <a:effectLst/>
                <a:latin typeface="+mn-lt"/>
                <a:ea typeface="+mn-ea"/>
                <a:cs typeface="+mn-cs"/>
                <a:hlinkClick r:id="rId3"/>
              </a:rPr>
              <a:t>4.2</a:t>
            </a:r>
            <a:r>
              <a:rPr lang="en-US" sz="1200" b="0" i="0" kern="1200" dirty="0" smtClean="0">
                <a:solidFill>
                  <a:schemeClr val="tx1"/>
                </a:solidFill>
                <a:effectLst/>
                <a:latin typeface="+mn-lt"/>
                <a:ea typeface="+mn-ea"/>
                <a:cs typeface="+mn-cs"/>
              </a:rPr>
              <a:t> out of 5.</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12</a:t>
            </a:fld>
            <a:endParaRPr lang="en-US"/>
          </a:p>
        </p:txBody>
      </p:sp>
    </p:spTree>
    <p:extLst>
      <p:ext uri="{BB962C8B-B14F-4D97-AF65-F5344CB8AC3E}">
        <p14:creationId xmlns:p14="http://schemas.microsoft.com/office/powerpoint/2010/main" val="1740591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wow, </a:t>
            </a:r>
            <a:r>
              <a:rPr lang="en-US" sz="1200" b="0" i="1" kern="1200" dirty="0" smtClean="0">
                <a:solidFill>
                  <a:schemeClr val="tx1"/>
                </a:solidFill>
                <a:effectLst/>
                <a:latin typeface="+mn-lt"/>
                <a:ea typeface="+mn-ea"/>
                <a:cs typeface="+mn-cs"/>
              </a:rPr>
              <a:t>other people </a:t>
            </a:r>
            <a:r>
              <a:rPr lang="en-US" sz="1200" b="0" i="0" kern="1200" dirty="0" smtClean="0">
                <a:solidFill>
                  <a:schemeClr val="tx1"/>
                </a:solidFill>
                <a:effectLst/>
                <a:latin typeface="+mn-lt"/>
                <a:ea typeface="+mn-ea"/>
                <a:cs typeface="+mn-cs"/>
              </a:rPr>
              <a:t>are terrible at evaluating themselves objectively.”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Although a </a:t>
            </a:r>
            <a:r>
              <a:rPr lang="en-US" sz="1200" b="0" i="0" u="sng" kern="1200" dirty="0" smtClean="0">
                <a:solidFill>
                  <a:schemeClr val="tx1"/>
                </a:solidFill>
                <a:effectLst/>
                <a:latin typeface="+mn-lt"/>
                <a:ea typeface="+mn-ea"/>
                <a:cs typeface="+mn-cs"/>
                <a:hlinkClick r:id="rId3"/>
              </a:rPr>
              <a:t>headline</a:t>
            </a:r>
            <a:r>
              <a:rPr lang="en-US" sz="1200" b="0" i="0" kern="1200" dirty="0" smtClean="0">
                <a:solidFill>
                  <a:schemeClr val="tx1"/>
                </a:solidFill>
                <a:effectLst/>
                <a:latin typeface="+mn-lt"/>
                <a:ea typeface="+mn-ea"/>
                <a:cs typeface="+mn-cs"/>
              </a:rPr>
              <a:t> like this is often used to illustrate the </a:t>
            </a:r>
            <a:r>
              <a:rPr lang="en-US" sz="1200" b="0" i="0" u="sng" kern="1200" dirty="0" smtClean="0">
                <a:solidFill>
                  <a:schemeClr val="tx1"/>
                </a:solidFill>
                <a:effectLst/>
                <a:latin typeface="+mn-lt"/>
                <a:ea typeface="+mn-ea"/>
                <a:cs typeface="+mn-cs"/>
                <a:hlinkClick r:id="rId4"/>
              </a:rPr>
              <a:t>illusion of superiority,</a:t>
            </a:r>
            <a:r>
              <a:rPr lang="en-US" sz="1200" b="0" i="0" kern="1200" dirty="0" smtClean="0">
                <a:solidFill>
                  <a:schemeClr val="tx1"/>
                </a:solidFill>
                <a:effectLst/>
                <a:latin typeface="+mn-lt"/>
                <a:ea typeface="+mn-ea"/>
                <a:cs typeface="+mn-cs"/>
              </a:rPr>
              <a:t> (where people </a:t>
            </a:r>
            <a:r>
              <a:rPr lang="en-US" sz="1200" b="0" i="0" u="sng" kern="1200" dirty="0" smtClean="0">
                <a:solidFill>
                  <a:schemeClr val="tx1"/>
                </a:solidFill>
                <a:effectLst/>
                <a:latin typeface="+mn-lt"/>
                <a:ea typeface="+mn-ea"/>
                <a:cs typeface="+mn-cs"/>
                <a:hlinkClick r:id="rId5"/>
              </a:rPr>
              <a:t>overestimate their competence</a:t>
            </a:r>
            <a:r>
              <a:rPr lang="en-US" sz="1200" b="0" i="0" kern="1200" dirty="0" smtClean="0">
                <a:solidFill>
                  <a:schemeClr val="tx1"/>
                </a:solidFill>
                <a:effectLst/>
                <a:latin typeface="+mn-lt"/>
                <a:ea typeface="+mn-ea"/>
                <a:cs typeface="+mn-cs"/>
              </a:rPr>
              <a:t>) it also provides a useful lesson in clarifying your assertions when you talk statistics about data. In this particular case, we need to differentiate between the </a:t>
            </a:r>
            <a:r>
              <a:rPr lang="en-US" sz="1200" b="0" i="1" u="sng" kern="1200" dirty="0" smtClean="0">
                <a:solidFill>
                  <a:schemeClr val="tx1"/>
                </a:solidFill>
                <a:effectLst/>
                <a:latin typeface="+mn-lt"/>
                <a:ea typeface="+mn-ea"/>
                <a:cs typeface="+mn-cs"/>
                <a:hlinkClick r:id="rId6"/>
              </a:rPr>
              <a:t>mean</a:t>
            </a:r>
            <a:r>
              <a:rPr lang="en-US" sz="1200" b="0" i="0" u="sng" kern="1200" dirty="0" smtClean="0">
                <a:solidFill>
                  <a:schemeClr val="tx1"/>
                </a:solidFill>
                <a:effectLst/>
                <a:latin typeface="+mn-lt"/>
                <a:ea typeface="+mn-ea"/>
                <a:cs typeface="+mn-cs"/>
                <a:hlinkClick r:id="rId6"/>
              </a:rPr>
              <a:t> and </a:t>
            </a:r>
            <a:r>
              <a:rPr lang="en-US" sz="1200" b="0" i="1" u="sng" kern="1200" dirty="0" smtClean="0">
                <a:solidFill>
                  <a:schemeClr val="tx1"/>
                </a:solidFill>
                <a:effectLst/>
                <a:latin typeface="+mn-lt"/>
                <a:ea typeface="+mn-ea"/>
                <a:cs typeface="+mn-cs"/>
                <a:hlinkClick r:id="rId6"/>
              </a:rPr>
              <a:t>median</a:t>
            </a:r>
            <a:r>
              <a:rPr lang="en-US" sz="1200" b="0" i="0" kern="1200" dirty="0" smtClean="0">
                <a:solidFill>
                  <a:schemeClr val="tx1"/>
                </a:solidFill>
                <a:effectLst/>
                <a:latin typeface="+mn-lt"/>
                <a:ea typeface="+mn-ea"/>
                <a:cs typeface="+mn-cs"/>
              </a:rPr>
              <a:t> of a set of values. Depending on the question we ask, it is possible for 9/10 drivers to be above average. </a:t>
            </a:r>
          </a:p>
          <a:p>
            <a:endParaRPr lang="en-US" sz="1200" b="0" i="0" kern="1200" dirty="0" smtClean="0">
              <a:solidFill>
                <a:schemeClr val="tx1"/>
              </a:solidFill>
              <a:effectLst/>
              <a:latin typeface="+mn-lt"/>
              <a:ea typeface="+mn-ea"/>
              <a:cs typeface="+mn-cs"/>
            </a:endParaRPr>
          </a:p>
          <a:p>
            <a:r>
              <a:rPr lang="en-US" dirty="0" smtClean="0"/>
              <a:t>How 90% of Drivers Can be “Above Average” or Why You Need to be Careful When Using Statistics | by Will </a:t>
            </a:r>
            <a:r>
              <a:rPr lang="en-US" dirty="0" err="1" smtClean="0"/>
              <a:t>Koehrsen</a:t>
            </a:r>
            <a:r>
              <a:rPr lang="en-US" dirty="0" smtClean="0"/>
              <a:t> | Towards Data Science</a:t>
            </a:r>
          </a:p>
          <a:p>
            <a:r>
              <a:rPr lang="en-US" dirty="0" smtClean="0"/>
              <a:t>https://towardsdatascience.com/how-90-of-drivers-can-be-above-average-or-why-you-need-to-be-careful-when-talking-statistics-3df7be5cb116</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73</a:t>
            </a:fld>
            <a:endParaRPr lang="en-US"/>
          </a:p>
        </p:txBody>
      </p:sp>
    </p:spTree>
    <p:extLst>
      <p:ext uri="{BB962C8B-B14F-4D97-AF65-F5344CB8AC3E}">
        <p14:creationId xmlns:p14="http://schemas.microsoft.com/office/powerpoint/2010/main" val="40453152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distinction is whether we use </a:t>
            </a:r>
            <a:r>
              <a:rPr lang="en-US" sz="1200" b="0" i="1" kern="1200" dirty="0" smtClean="0">
                <a:solidFill>
                  <a:schemeClr val="tx1"/>
                </a:solidFill>
                <a:effectLst/>
                <a:latin typeface="+mn-lt"/>
                <a:ea typeface="+mn-ea"/>
                <a:cs typeface="+mn-cs"/>
              </a:rPr>
              <a:t>mean </a:t>
            </a:r>
            <a:r>
              <a:rPr lang="en-US" sz="1200" b="0" i="0" kern="1200" dirty="0" smtClean="0">
                <a:solidFill>
                  <a:schemeClr val="tx1"/>
                </a:solidFill>
                <a:effectLst/>
                <a:latin typeface="+mn-lt"/>
                <a:ea typeface="+mn-ea"/>
                <a:cs typeface="+mn-cs"/>
              </a:rPr>
              <a:t>or </a:t>
            </a:r>
            <a:r>
              <a:rPr lang="en-US" sz="1200" b="0" i="1" kern="1200" dirty="0" smtClean="0">
                <a:solidFill>
                  <a:schemeClr val="tx1"/>
                </a:solidFill>
                <a:effectLst/>
                <a:latin typeface="+mn-lt"/>
                <a:ea typeface="+mn-ea"/>
                <a:cs typeface="+mn-cs"/>
              </a:rPr>
              <a:t>median </a:t>
            </a:r>
            <a:r>
              <a:rPr lang="en-US" sz="1200" b="0" i="0" kern="1200" dirty="0" smtClean="0">
                <a:solidFill>
                  <a:schemeClr val="tx1"/>
                </a:solidFill>
                <a:effectLst/>
                <a:latin typeface="+mn-lt"/>
                <a:ea typeface="+mn-ea"/>
                <a:cs typeface="+mn-cs"/>
              </a:rPr>
              <a:t>for “average” driver skill. Using the mean, we add up all the values and divide by the number of values, giving us 8.03 for this dataset. Since 9 of the 10 drivers have a skill rating greater than this, 90% of the drivers could be considered above average!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median, in contrast, is found by ordering the values from lowest to highest and selecting the value where half the data points are smaller and half are larger. Here it’s 8.65 with 5 drivers below and 5 above. By definition, 50% of drivers are below the median and 50% exceed the median. If the question is “do you consider yourself better than 50% of other drivers?” than </a:t>
            </a:r>
            <a:r>
              <a:rPr lang="en-US" sz="1200" b="0" i="0" u="sng" kern="1200" dirty="0" smtClean="0">
                <a:solidFill>
                  <a:schemeClr val="tx1"/>
                </a:solidFill>
                <a:effectLst/>
                <a:latin typeface="+mn-lt"/>
                <a:ea typeface="+mn-ea"/>
                <a:cs typeface="+mn-cs"/>
                <a:hlinkClick r:id="rId3"/>
              </a:rPr>
              <a:t>90+% of drivers cannot truthfully answer in the affirmative.</a:t>
            </a:r>
            <a:endParaRPr lang="en-US" sz="1200" b="0" i="0" u="sng" kern="1200" dirty="0" smtClean="0">
              <a:solidFill>
                <a:schemeClr val="tx1"/>
              </a:solidFill>
              <a:effectLst/>
              <a:latin typeface="+mn-lt"/>
              <a:ea typeface="+mn-ea"/>
              <a:cs typeface="+mn-cs"/>
            </a:endParaRPr>
          </a:p>
          <a:p>
            <a:endParaRPr lang="en-US" sz="1200" b="0" i="0" u="sng" kern="1200" dirty="0" smtClean="0">
              <a:solidFill>
                <a:schemeClr val="tx1"/>
              </a:solidFill>
              <a:effectLst/>
              <a:latin typeface="+mn-lt"/>
              <a:ea typeface="+mn-ea"/>
              <a:cs typeface="+mn-cs"/>
            </a:endParaRPr>
          </a:p>
          <a:p>
            <a:r>
              <a:rPr lang="en-US" sz="1200" b="0" i="0" u="sng" kern="1200" dirty="0" smtClean="0">
                <a:solidFill>
                  <a:schemeClr val="tx1"/>
                </a:solidFill>
                <a:effectLst/>
                <a:latin typeface="+mn-lt"/>
                <a:ea typeface="+mn-ea"/>
                <a:cs typeface="+mn-cs"/>
              </a:rPr>
              <a:t>outlier</a:t>
            </a:r>
          </a:p>
        </p:txBody>
      </p:sp>
      <p:sp>
        <p:nvSpPr>
          <p:cNvPr id="4" name="Slide Number Placeholder 3"/>
          <p:cNvSpPr>
            <a:spLocks noGrp="1"/>
          </p:cNvSpPr>
          <p:nvPr>
            <p:ph type="sldNum" sz="quarter" idx="10"/>
          </p:nvPr>
        </p:nvSpPr>
        <p:spPr/>
        <p:txBody>
          <a:bodyPr/>
          <a:lstStyle/>
          <a:p>
            <a:fld id="{17461744-63A4-4FB7-87C1-AD066E313B55}" type="slidenum">
              <a:rPr lang="en-US" smtClean="0"/>
              <a:t>74</a:t>
            </a:fld>
            <a:endParaRPr lang="en-US"/>
          </a:p>
        </p:txBody>
      </p:sp>
    </p:spTree>
    <p:extLst>
      <p:ext uri="{BB962C8B-B14F-4D97-AF65-F5344CB8AC3E}">
        <p14:creationId xmlns:p14="http://schemas.microsoft.com/office/powerpoint/2010/main" val="2868076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example of a negatively skewed distribution is age at death. In this dataset, there are, unfortunately, some deaths at a relatively young age, lowering the mean and skewing the graph leftward (negatively).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p>
        </p:txBody>
      </p:sp>
      <p:sp>
        <p:nvSpPr>
          <p:cNvPr id="4" name="Slide Number Placeholder 3"/>
          <p:cNvSpPr>
            <a:spLocks noGrp="1"/>
          </p:cNvSpPr>
          <p:nvPr>
            <p:ph type="sldNum" sz="quarter" idx="10"/>
          </p:nvPr>
        </p:nvSpPr>
        <p:spPr/>
        <p:txBody>
          <a:bodyPr/>
          <a:lstStyle/>
          <a:p>
            <a:fld id="{17461744-63A4-4FB7-87C1-AD066E313B55}" type="slidenum">
              <a:rPr lang="en-US" smtClean="0"/>
              <a:t>75</a:t>
            </a:fld>
            <a:endParaRPr lang="en-US"/>
          </a:p>
        </p:txBody>
      </p:sp>
    </p:spTree>
    <p:extLst>
      <p:ext uri="{BB962C8B-B14F-4D97-AF65-F5344CB8AC3E}">
        <p14:creationId xmlns:p14="http://schemas.microsoft.com/office/powerpoint/2010/main" val="3291056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example of a negatively skewed distribution is age at death. In this dataset, there are, unfortunately, some deaths at a relatively young age, lowering the mean and skewing the graph leftward (negatively).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case of a negative skew, the median is greater than the mean. The result is that more people can be above the “average” when the average is defined as mean. “Majority of people live longer than average” might be a strange headline, but if you choose your stats carefully, you can make it true.</a:t>
            </a:r>
          </a:p>
        </p:txBody>
      </p:sp>
      <p:sp>
        <p:nvSpPr>
          <p:cNvPr id="4" name="Slide Number Placeholder 3"/>
          <p:cNvSpPr>
            <a:spLocks noGrp="1"/>
          </p:cNvSpPr>
          <p:nvPr>
            <p:ph type="sldNum" sz="quarter" idx="10"/>
          </p:nvPr>
        </p:nvSpPr>
        <p:spPr/>
        <p:txBody>
          <a:bodyPr/>
          <a:lstStyle/>
          <a:p>
            <a:fld id="{17461744-63A4-4FB7-87C1-AD066E313B55}" type="slidenum">
              <a:rPr lang="en-US" smtClean="0"/>
              <a:t>76</a:t>
            </a:fld>
            <a:endParaRPr lang="en-US"/>
          </a:p>
        </p:txBody>
      </p:sp>
    </p:spTree>
    <p:extLst>
      <p:ext uri="{BB962C8B-B14F-4D97-AF65-F5344CB8AC3E}">
        <p14:creationId xmlns:p14="http://schemas.microsoft.com/office/powerpoint/2010/main" val="3459469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78</a:t>
            </a:fld>
            <a:endParaRPr lang="en-US"/>
          </a:p>
        </p:txBody>
      </p:sp>
    </p:spTree>
    <p:extLst>
      <p:ext uri="{BB962C8B-B14F-4D97-AF65-F5344CB8AC3E}">
        <p14:creationId xmlns:p14="http://schemas.microsoft.com/office/powerpoint/2010/main" val="4178182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scare people by saying </a:t>
            </a:r>
            <a:r>
              <a:rPr lang="en-US" sz="1200" b="0" i="0" u="sng" kern="1200" dirty="0" smtClean="0">
                <a:solidFill>
                  <a:schemeClr val="tx1"/>
                </a:solidFill>
                <a:effectLst/>
                <a:latin typeface="+mn-lt"/>
                <a:ea typeface="+mn-ea"/>
                <a:cs typeface="+mn-cs"/>
                <a:hlinkClick r:id="rId3"/>
              </a:rPr>
              <a:t>New York had</a:t>
            </a:r>
            <a:r>
              <a:rPr lang="en-US" sz="1200" b="0" i="0" kern="1200" dirty="0" smtClean="0">
                <a:solidFill>
                  <a:schemeClr val="tx1"/>
                </a:solidFill>
                <a:effectLst/>
                <a:latin typeface="+mn-lt"/>
                <a:ea typeface="+mn-ea"/>
                <a:cs typeface="+mn-cs"/>
              </a:rPr>
              <a:t> 289 murders in 2018, but when you compare that to 2245 in 1990, you realize New York City has never been safer! It’s usually the comparison that matters; don’t let an isolated number sway your rational thinking.</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79</a:t>
            </a:fld>
            <a:endParaRPr lang="en-US"/>
          </a:p>
        </p:txBody>
      </p:sp>
    </p:spTree>
    <p:extLst>
      <p:ext uri="{BB962C8B-B14F-4D97-AF65-F5344CB8AC3E}">
        <p14:creationId xmlns:p14="http://schemas.microsoft.com/office/powerpoint/2010/main" val="4154257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easiest way to lower unemployment is just to change the definition to exclude people who have stopped looking for work.</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81</a:t>
            </a:fld>
            <a:endParaRPr lang="en-US"/>
          </a:p>
        </p:txBody>
      </p:sp>
    </p:spTree>
    <p:extLst>
      <p:ext uri="{BB962C8B-B14F-4D97-AF65-F5344CB8AC3E}">
        <p14:creationId xmlns:p14="http://schemas.microsoft.com/office/powerpoint/2010/main" val="1825283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overall theme of “How to Lie with Statistics” is: view any single statistic with skepticism. </a:t>
            </a:r>
          </a:p>
          <a:p>
            <a:endParaRPr lang="en-US" dirty="0" smtClean="0"/>
          </a:p>
          <a:p>
            <a:r>
              <a:rPr lang="en-US" dirty="0" smtClean="0"/>
              <a:t>Any number represents a distillation of a set of data, which was taken on a sample of a population by mistake-prone humans, using imperfect tools, in constantly changing conditions at a single point in time.</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83</a:t>
            </a:fld>
            <a:endParaRPr lang="en-US"/>
          </a:p>
        </p:txBody>
      </p:sp>
    </p:spTree>
    <p:extLst>
      <p:ext uri="{BB962C8B-B14F-4D97-AF65-F5344CB8AC3E}">
        <p14:creationId xmlns:p14="http://schemas.microsoft.com/office/powerpoint/2010/main" val="2995867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All this leads to two conclusions:</a:t>
            </a:r>
          </a:p>
          <a:p>
            <a:r>
              <a:rPr lang="en-US" sz="1200" b="0" i="0" kern="1200" dirty="0" smtClean="0">
                <a:solidFill>
                  <a:schemeClr val="tx1"/>
                </a:solidFill>
                <a:effectLst/>
                <a:latin typeface="+mn-lt"/>
                <a:ea typeface="+mn-ea"/>
                <a:cs typeface="+mn-cs"/>
              </a:rPr>
              <a:t>If you put all your faith in one number, then you will be overfitting to the particular circumstances that produced the number.</a:t>
            </a:r>
          </a:p>
          <a:p>
            <a:r>
              <a:rPr lang="en-US" sz="1200" b="0" i="0" kern="1200" dirty="0" smtClean="0">
                <a:solidFill>
                  <a:schemeClr val="tx1"/>
                </a:solidFill>
                <a:effectLst/>
                <a:latin typeface="+mn-lt"/>
                <a:ea typeface="+mn-ea"/>
                <a:cs typeface="+mn-cs"/>
              </a:rPr>
              <a:t>Statistics and data are never purely objective. A statistic is one interpretation of uncertain data designed to persuade.</a:t>
            </a:r>
          </a:p>
          <a:p>
            <a:endParaRPr lang="en-US" dirty="0" smtClean="0"/>
          </a:p>
          <a:p>
            <a:r>
              <a:rPr lang="en-US" sz="1200" b="0" i="0" kern="1200" dirty="0" smtClean="0">
                <a:solidFill>
                  <a:schemeClr val="tx1"/>
                </a:solidFill>
                <a:effectLst/>
                <a:latin typeface="+mn-lt"/>
                <a:ea typeface="+mn-ea"/>
                <a:cs typeface="+mn-cs"/>
              </a:rPr>
              <a:t> We should look for the range of values, report numbers with confidence intervals, gather more data before jumping to conclusions, compare multiple studies, and ask about the design of the data-gathering process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84</a:t>
            </a:fld>
            <a:endParaRPr lang="en-US"/>
          </a:p>
        </p:txBody>
      </p:sp>
    </p:spTree>
    <p:extLst>
      <p:ext uri="{BB962C8B-B14F-4D97-AF65-F5344CB8AC3E}">
        <p14:creationId xmlns:p14="http://schemas.microsoft.com/office/powerpoint/2010/main" val="12782721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Lessons on How to Lie with Statistics | by Will </a:t>
            </a:r>
            <a:r>
              <a:rPr lang="en-US" dirty="0" err="1" smtClean="0"/>
              <a:t>Koehrsen</a:t>
            </a:r>
            <a:r>
              <a:rPr lang="en-US" dirty="0" smtClean="0"/>
              <a:t> | Towards Data Science</a:t>
            </a:r>
          </a:p>
          <a:p>
            <a:r>
              <a:rPr lang="en-US" dirty="0" smtClean="0"/>
              <a:t>https://towardsdatascience.com/lessons-from-how-to-lie-with-statistics-57060c0d2f19</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85</a:t>
            </a:fld>
            <a:endParaRPr lang="en-US"/>
          </a:p>
        </p:txBody>
      </p:sp>
    </p:spTree>
    <p:extLst>
      <p:ext uri="{BB962C8B-B14F-4D97-AF65-F5344CB8AC3E}">
        <p14:creationId xmlns:p14="http://schemas.microsoft.com/office/powerpoint/2010/main" val="55404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you can’t use that 4.2 to drive your decision. Game over! Once we’ve seen the answer, we’re free to pick the most convenient question. If the first thing we do is poke around in our data, our decision will be, at best, something I like to call </a:t>
            </a:r>
            <a:r>
              <a:rPr lang="en-US" sz="1200" b="1" i="1" kern="1200" dirty="0" smtClean="0">
                <a:solidFill>
                  <a:schemeClr val="tx1"/>
                </a:solidFill>
                <a:effectLst/>
                <a:latin typeface="+mn-lt"/>
                <a:ea typeface="+mn-ea"/>
                <a:cs typeface="+mn-cs"/>
              </a:rPr>
              <a:t>data-inspired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a:t>
            </a:fld>
            <a:endParaRPr lang="en-US"/>
          </a:p>
        </p:txBody>
      </p:sp>
    </p:spTree>
    <p:extLst>
      <p:ext uri="{BB962C8B-B14F-4D97-AF65-F5344CB8AC3E}">
        <p14:creationId xmlns:p14="http://schemas.microsoft.com/office/powerpoint/2010/main" val="26064519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tableone</a:t>
            </a:r>
            <a:r>
              <a:rPr lang="en-US" dirty="0" smtClean="0"/>
              <a:t> · </a:t>
            </a:r>
            <a:r>
              <a:rPr lang="en-US" dirty="0" err="1" smtClean="0"/>
              <a:t>PyPI</a:t>
            </a:r>
            <a:endParaRPr lang="en-US" dirty="0" smtClean="0"/>
          </a:p>
          <a:p>
            <a:r>
              <a:rPr lang="en-US" dirty="0" smtClean="0"/>
              <a:t>https://pypi.org/project/tableone/</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89</a:t>
            </a:fld>
            <a:endParaRPr lang="en-US"/>
          </a:p>
        </p:txBody>
      </p:sp>
    </p:spTree>
    <p:extLst>
      <p:ext uri="{BB962C8B-B14F-4D97-AF65-F5344CB8AC3E}">
        <p14:creationId xmlns:p14="http://schemas.microsoft.com/office/powerpoint/2010/main" val="16765452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r>
              <a:rPr lang="en-US" baseline="0" dirty="0" smtClean="0"/>
              <a:t> variables : mean SD </a:t>
            </a:r>
          </a:p>
          <a:p>
            <a:r>
              <a:rPr lang="en-US" baseline="0" dirty="0" smtClean="0"/>
              <a:t>Categorical variables : frequency percentage </a:t>
            </a:r>
          </a:p>
          <a:p>
            <a:r>
              <a:rPr lang="en-US" baseline="0" dirty="0" smtClean="0"/>
              <a:t>Grouped by outcome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90</a:t>
            </a:fld>
            <a:endParaRPr lang="en-US"/>
          </a:p>
        </p:txBody>
      </p:sp>
    </p:spTree>
    <p:extLst>
      <p:ext uri="{BB962C8B-B14F-4D97-AF65-F5344CB8AC3E}">
        <p14:creationId xmlns:p14="http://schemas.microsoft.com/office/powerpoint/2010/main" val="501198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Presentation-Ready Data Summary and Analytic Result Tables • </a:t>
            </a:r>
            <a:r>
              <a:rPr lang="en-US" dirty="0" err="1" smtClean="0"/>
              <a:t>gtsummary</a:t>
            </a:r>
            <a:endParaRPr lang="en-US" dirty="0" smtClean="0"/>
          </a:p>
          <a:p>
            <a:r>
              <a:rPr lang="en-US" dirty="0" smtClean="0"/>
              <a:t>http://www.danieldsjoberg.com/gtsummary/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91</a:t>
            </a:fld>
            <a:endParaRPr lang="en-US"/>
          </a:p>
        </p:txBody>
      </p:sp>
    </p:spTree>
    <p:extLst>
      <p:ext uri="{BB962C8B-B14F-4D97-AF65-F5344CB8AC3E}">
        <p14:creationId xmlns:p14="http://schemas.microsoft.com/office/powerpoint/2010/main" val="76567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a:t>
            </a:r>
            <a:r>
              <a:rPr lang="en-US" dirty="0" err="1" smtClean="0"/>
              <a:t>Jupyter</a:t>
            </a:r>
            <a:r>
              <a:rPr lang="en-US" dirty="0" smtClean="0"/>
              <a:t> Notebook Extensions Making My </a:t>
            </a:r>
            <a:r>
              <a:rPr lang="en-US" dirty="0" err="1" smtClean="0"/>
              <a:t>Lyfe</a:t>
            </a:r>
            <a:r>
              <a:rPr lang="en-US" dirty="0" smtClean="0"/>
              <a:t> Easier | by Max Tingle | Medium</a:t>
            </a:r>
          </a:p>
          <a:p>
            <a:r>
              <a:rPr lang="en-US" dirty="0" smtClean="0"/>
              <a:t>https://medium.com/@maxtingle/10-jupyter-notebook-extensions-making-my-lyfe-easier-f40139a334ce</a:t>
            </a:r>
          </a:p>
          <a:p>
            <a:endParaRPr lang="en-US" dirty="0" smtClean="0"/>
          </a:p>
          <a:p>
            <a:r>
              <a:rPr lang="en-US" sz="1200" b="0" i="0" kern="1200" dirty="0" smtClean="0">
                <a:solidFill>
                  <a:schemeClr val="tx1"/>
                </a:solidFill>
                <a:effectLst/>
                <a:latin typeface="+mn-lt"/>
                <a:ea typeface="+mn-ea"/>
                <a:cs typeface="+mn-cs"/>
              </a:rPr>
              <a:t>If you want to view the full </a:t>
            </a:r>
            <a:r>
              <a:rPr lang="en-US" sz="1200" b="0" i="0" kern="1200" dirty="0" err="1" smtClean="0">
                <a:solidFill>
                  <a:schemeClr val="tx1"/>
                </a:solidFill>
                <a:effectLst/>
                <a:latin typeface="+mn-lt"/>
                <a:ea typeface="+mn-ea"/>
                <a:cs typeface="+mn-cs"/>
              </a:rPr>
              <a:t>traceback</a:t>
            </a:r>
            <a:r>
              <a:rPr lang="en-US" sz="1200" b="0" i="0" kern="1200" dirty="0" smtClean="0">
                <a:solidFill>
                  <a:schemeClr val="tx1"/>
                </a:solidFill>
                <a:effectLst/>
                <a:latin typeface="+mn-lt"/>
                <a:ea typeface="+mn-ea"/>
                <a:cs typeface="+mn-cs"/>
              </a:rPr>
              <a:t>, you can click the triangle/drop-down arrow at the end of the summary to unhide the </a:t>
            </a:r>
            <a:r>
              <a:rPr lang="en-US" sz="1200" b="0" i="0" kern="1200" dirty="0" err="1" smtClean="0">
                <a:solidFill>
                  <a:schemeClr val="tx1"/>
                </a:solidFill>
                <a:effectLst/>
                <a:latin typeface="+mn-lt"/>
                <a:ea typeface="+mn-ea"/>
                <a:cs typeface="+mn-cs"/>
              </a:rPr>
              <a:t>traceback</a:t>
            </a:r>
            <a:r>
              <a:rPr lang="en-US" sz="1200" b="0" i="0" kern="1200" dirty="0" smtClean="0">
                <a:solidFill>
                  <a:schemeClr val="tx1"/>
                </a:solidFill>
                <a:effectLst/>
                <a:latin typeface="+mn-lt"/>
                <a:ea typeface="+mn-ea"/>
                <a:cs typeface="+mn-cs"/>
              </a:rPr>
              <a:t>.</a:t>
            </a:r>
            <a:endParaRPr lang="en-US" dirty="0" smtClean="0"/>
          </a:p>
          <a:p>
            <a:endParaRPr lang="en-US" dirty="0" smtClean="0"/>
          </a:p>
          <a:p>
            <a:endParaRPr lang="en-US" dirty="0" smtClean="0"/>
          </a:p>
          <a:p>
            <a:r>
              <a:rPr lang="en-US" sz="1200" b="0" i="0" kern="1200" dirty="0" smtClean="0">
                <a:solidFill>
                  <a:schemeClr val="tx1"/>
                </a:solidFill>
                <a:effectLst/>
                <a:latin typeface="+mn-lt"/>
                <a:ea typeface="+mn-ea"/>
                <a:cs typeface="+mn-cs"/>
              </a:rPr>
              <a:t>Ever find yourself adding a bunch of cells in your notebook to test code as you debug? And do those cells just get in the way later?</a:t>
            </a:r>
          </a:p>
          <a:p>
            <a:r>
              <a:rPr lang="en-US" sz="1200" b="0" i="0" kern="1200" dirty="0" smtClean="0">
                <a:solidFill>
                  <a:schemeClr val="tx1"/>
                </a:solidFill>
                <a:effectLst/>
                <a:latin typeface="+mn-lt"/>
                <a:ea typeface="+mn-ea"/>
                <a:cs typeface="+mn-cs"/>
              </a:rPr>
              <a:t>Once enabled, </a:t>
            </a:r>
            <a:r>
              <a:rPr lang="en-US" sz="1200" b="0" i="0" u="sng" kern="1200" dirty="0" smtClean="0">
                <a:solidFill>
                  <a:schemeClr val="tx1"/>
                </a:solidFill>
                <a:effectLst/>
                <a:latin typeface="+mn-lt"/>
                <a:ea typeface="+mn-ea"/>
                <a:cs typeface="+mn-cs"/>
                <a:hlinkClick r:id="rId3"/>
              </a:rPr>
              <a:t>Scratchpad</a:t>
            </a:r>
            <a:r>
              <a:rPr lang="en-US" sz="1200" b="0" i="0" kern="1200" dirty="0" smtClean="0">
                <a:solidFill>
                  <a:schemeClr val="tx1"/>
                </a:solidFill>
                <a:effectLst/>
                <a:latin typeface="+mn-lt"/>
                <a:ea typeface="+mn-ea"/>
                <a:cs typeface="+mn-cs"/>
              </a:rPr>
              <a:t> is a cell that acts like a scratch notebook where you can execute code against the kernel without having to modify your notebook. Scratchpad cells are executed using “</a:t>
            </a:r>
            <a:r>
              <a:rPr lang="en-US" sz="1200" b="0" i="0" kern="1200" dirty="0" err="1" smtClean="0">
                <a:solidFill>
                  <a:schemeClr val="tx1"/>
                </a:solidFill>
                <a:effectLst/>
                <a:latin typeface="+mn-lt"/>
                <a:ea typeface="+mn-ea"/>
                <a:cs typeface="+mn-cs"/>
              </a:rPr>
              <a:t>Shift+Enter</a:t>
            </a:r>
            <a:r>
              <a:rPr lang="en-US" sz="1200" b="0" i="0" kern="1200" dirty="0" smtClean="0">
                <a:solidFill>
                  <a:schemeClr val="tx1"/>
                </a:solidFill>
                <a:effectLst/>
                <a:latin typeface="+mn-lt"/>
                <a:ea typeface="+mn-ea"/>
                <a:cs typeface="+mn-cs"/>
              </a:rPr>
              <a:t>” like a regular cell, and you can use the icon in the bottom-right of the screen or the keyboard shortcut “</a:t>
            </a:r>
            <a:r>
              <a:rPr lang="en-US" sz="1200" b="0" i="0" kern="1200" dirty="0" err="1" smtClean="0">
                <a:solidFill>
                  <a:schemeClr val="tx1"/>
                </a:solidFill>
                <a:effectLst/>
                <a:latin typeface="+mn-lt"/>
                <a:ea typeface="+mn-ea"/>
                <a:cs typeface="+mn-cs"/>
              </a:rPr>
              <a:t>Ctrl+B</a:t>
            </a:r>
            <a:r>
              <a:rPr lang="en-US" sz="1200" b="0" i="0" kern="1200" dirty="0" smtClean="0">
                <a:solidFill>
                  <a:schemeClr val="tx1"/>
                </a:solidFill>
                <a:effectLst/>
                <a:latin typeface="+mn-lt"/>
                <a:ea typeface="+mn-ea"/>
                <a:cs typeface="+mn-cs"/>
              </a:rPr>
              <a:t>” to toggle Scratchpad.</a:t>
            </a:r>
          </a:p>
          <a:p>
            <a:endParaRPr lang="en-US" dirty="0" smtClean="0"/>
          </a:p>
          <a:p>
            <a:endParaRPr lang="en-US" dirty="0" smtClean="0"/>
          </a:p>
          <a:p>
            <a:r>
              <a:rPr lang="en-US" sz="1200" b="0" i="0" kern="1200" dirty="0" smtClean="0">
                <a:solidFill>
                  <a:schemeClr val="tx1"/>
                </a:solidFill>
                <a:effectLst/>
                <a:latin typeface="+mn-lt"/>
                <a:ea typeface="+mn-ea"/>
                <a:cs typeface="+mn-cs"/>
              </a:rPr>
              <a:t>And this is where extensions really start doing the work for you. The </a:t>
            </a:r>
            <a:r>
              <a:rPr lang="en-US" sz="1200" b="0" i="1" u="sng" kern="1200" dirty="0" smtClean="0">
                <a:solidFill>
                  <a:schemeClr val="tx1"/>
                </a:solidFill>
                <a:effectLst/>
                <a:latin typeface="+mn-lt"/>
                <a:ea typeface="+mn-ea"/>
                <a:cs typeface="+mn-cs"/>
                <a:hlinkClick r:id="rId4"/>
              </a:rPr>
              <a:t>Snippets Menu</a:t>
            </a:r>
            <a:r>
              <a:rPr lang="en-US" sz="1200" b="0" i="0" kern="1200" dirty="0" smtClean="0">
                <a:solidFill>
                  <a:schemeClr val="tx1"/>
                </a:solidFill>
                <a:effectLst/>
                <a:latin typeface="+mn-lt"/>
                <a:ea typeface="+mn-ea"/>
                <a:cs typeface="+mn-cs"/>
              </a:rPr>
              <a:t> extension adds a menu item to your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Notebook where you can search for snippets, boilerplate, and examples of code to insert into your notebook.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time you open a notebook with initialization cells enabled, a warning will display saying the notebook is untrusted. You can choose to trust the notebook, after which the notebook will re-open in trusted mode and run your initialization cells.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Turn on the cell toolbar within your notebook menu using “View &gt; Cell Toolbar &gt; Initialization Cell.”</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94</a:t>
            </a:fld>
            <a:endParaRPr lang="en-US"/>
          </a:p>
        </p:txBody>
      </p:sp>
    </p:spTree>
    <p:extLst>
      <p:ext uri="{BB962C8B-B14F-4D97-AF65-F5344CB8AC3E}">
        <p14:creationId xmlns:p14="http://schemas.microsoft.com/office/powerpoint/2010/main" val="24311813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Ya3ny eh?</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If lopsided results are misleading, that doesn’t necessarily mean that they were born out of the </a:t>
            </a:r>
            <a:r>
              <a:rPr lang="en-US" sz="1200" b="0" i="1" kern="1200" dirty="0" smtClean="0">
                <a:solidFill>
                  <a:schemeClr val="tx1"/>
                </a:solidFill>
                <a:effectLst/>
                <a:latin typeface="+mn-lt"/>
                <a:ea typeface="+mn-ea"/>
                <a:cs typeface="+mn-cs"/>
              </a:rPr>
              <a:t>intent </a:t>
            </a:r>
            <a:r>
              <a:rPr lang="en-US" sz="1200" b="0" i="0" kern="1200" dirty="0" smtClean="0">
                <a:solidFill>
                  <a:schemeClr val="tx1"/>
                </a:solidFill>
                <a:effectLst/>
                <a:latin typeface="+mn-lt"/>
                <a:ea typeface="+mn-ea"/>
                <a:cs typeface="+mn-cs"/>
              </a:rPr>
              <a:t>to mislead. Perhaps they were, perhaps they weren’t. Statistical bias can come about through negligence, ignorance, </a:t>
            </a:r>
            <a:r>
              <a:rPr lang="en-US" sz="1200" b="0" i="0" kern="1200" dirty="0" err="1" smtClean="0">
                <a:solidFill>
                  <a:schemeClr val="tx1"/>
                </a:solidFill>
                <a:effectLst/>
                <a:latin typeface="+mn-lt"/>
                <a:ea typeface="+mn-ea"/>
                <a:cs typeface="+mn-cs"/>
              </a:rPr>
              <a:t>expediancy</a:t>
            </a:r>
            <a:r>
              <a:rPr lang="en-US" sz="1200" b="0" i="0" kern="1200" dirty="0" smtClean="0">
                <a:solidFill>
                  <a:schemeClr val="tx1"/>
                </a:solidFill>
                <a:effectLst/>
                <a:latin typeface="+mn-lt"/>
                <a:ea typeface="+mn-ea"/>
                <a:cs typeface="+mn-cs"/>
              </a:rPr>
              <a:t>, or shenanigans.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98</a:t>
            </a:fld>
            <a:endParaRPr lang="en-US"/>
          </a:p>
        </p:txBody>
      </p:sp>
    </p:spTree>
    <p:extLst>
      <p:ext uri="{BB962C8B-B14F-4D97-AF65-F5344CB8AC3E}">
        <p14:creationId xmlns:p14="http://schemas.microsoft.com/office/powerpoint/2010/main" val="32761987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99</a:t>
            </a:fld>
            <a:endParaRPr lang="en-US"/>
          </a:p>
        </p:txBody>
      </p:sp>
    </p:spTree>
    <p:extLst>
      <p:ext uri="{BB962C8B-B14F-4D97-AF65-F5344CB8AC3E}">
        <p14:creationId xmlns:p14="http://schemas.microsoft.com/office/powerpoint/2010/main" val="38043367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High bias doesn’t mean you’re shooting all over the place (that’s high variance), but may cause a perfect archer hit below the bullseye all the 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100</a:t>
            </a:fld>
            <a:endParaRPr lang="en-US"/>
          </a:p>
        </p:txBody>
      </p:sp>
    </p:spTree>
    <p:extLst>
      <p:ext uri="{BB962C8B-B14F-4D97-AF65-F5344CB8AC3E}">
        <p14:creationId xmlns:p14="http://schemas.microsoft.com/office/powerpoint/2010/main" val="1990409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or under estimation?</a:t>
            </a:r>
          </a:p>
          <a:p>
            <a:endParaRPr lang="en-US" dirty="0" smtClean="0"/>
          </a:p>
          <a:p>
            <a:r>
              <a:rPr lang="en-US" dirty="0" smtClean="0"/>
              <a:t>Over estimation</a:t>
            </a:r>
            <a:r>
              <a:rPr lang="en-US" baseline="0" dirty="0" smtClean="0"/>
              <a:t> </a:t>
            </a:r>
          </a:p>
          <a:p>
            <a:r>
              <a:rPr lang="en-US" baseline="0" dirty="0" smtClean="0"/>
              <a:t>The true is low </a:t>
            </a:r>
          </a:p>
          <a:p>
            <a:endParaRPr lang="en-US" baseline="0" dirty="0" smtClean="0"/>
          </a:p>
          <a:p>
            <a:r>
              <a:rPr lang="en-US" sz="1200" b="0" i="0" kern="1200" dirty="0" smtClean="0">
                <a:solidFill>
                  <a:schemeClr val="tx1"/>
                </a:solidFill>
                <a:effectLst/>
                <a:latin typeface="+mn-lt"/>
                <a:ea typeface="+mn-ea"/>
                <a:cs typeface="+mn-cs"/>
              </a:rPr>
              <a:t>Why? I smell the pungent odor of randomization issues with how the data were obtained, which brings me to statistical </a:t>
            </a:r>
            <a:r>
              <a:rPr lang="en-US" sz="1200" b="0" i="0" kern="1200" dirty="0" err="1" smtClean="0">
                <a:solidFill>
                  <a:schemeClr val="tx1"/>
                </a:solidFill>
                <a:effectLst/>
                <a:latin typeface="+mn-lt"/>
                <a:ea typeface="+mn-ea"/>
                <a:cs typeface="+mn-cs"/>
              </a:rPr>
              <a:t>subdefinition</a:t>
            </a:r>
            <a:r>
              <a:rPr lang="en-US" sz="1200" b="0" i="0" kern="1200" dirty="0" smtClean="0">
                <a:solidFill>
                  <a:schemeClr val="tx1"/>
                </a:solidFill>
                <a:effectLst/>
                <a:latin typeface="+mn-lt"/>
                <a:ea typeface="+mn-ea"/>
                <a:cs typeface="+mn-cs"/>
              </a:rPr>
              <a:t> #2.</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102</a:t>
            </a:fld>
            <a:endParaRPr lang="en-US"/>
          </a:p>
        </p:txBody>
      </p:sp>
    </p:spTree>
    <p:extLst>
      <p:ext uri="{BB962C8B-B14F-4D97-AF65-F5344CB8AC3E}">
        <p14:creationId xmlns:p14="http://schemas.microsoft.com/office/powerpoint/2010/main" val="23545066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smtClean="0"/>
              <a:t> What clever thing did they do to collect data from people who stay indoors?</a:t>
            </a:r>
            <a:endParaRPr lang="en-US" sz="1200" b="1" dirty="0" smtClean="0"/>
          </a:p>
          <a:p>
            <a:endParaRPr lang="en-US" dirty="0" smtClean="0"/>
          </a:p>
          <a:p>
            <a:endParaRPr lang="en-US" dirty="0" smtClean="0"/>
          </a:p>
          <a:p>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it turns out, no clever 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103</a:t>
            </a:fld>
            <a:endParaRPr lang="en-US"/>
          </a:p>
        </p:txBody>
      </p:sp>
    </p:spTree>
    <p:extLst>
      <p:ext uri="{BB962C8B-B14F-4D97-AF65-F5344CB8AC3E}">
        <p14:creationId xmlns:p14="http://schemas.microsoft.com/office/powerpoint/2010/main" val="35845672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We don’t know.</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104</a:t>
            </a:fld>
            <a:endParaRPr lang="en-US"/>
          </a:p>
        </p:txBody>
      </p:sp>
    </p:spTree>
    <p:extLst>
      <p:ext uri="{BB962C8B-B14F-4D97-AF65-F5344CB8AC3E}">
        <p14:creationId xmlns:p14="http://schemas.microsoft.com/office/powerpoint/2010/main" val="70435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we’ve seen the answer, we’re free to pick the most convenient question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a:t>
            </a:fld>
            <a:endParaRPr lang="en-US"/>
          </a:p>
        </p:txBody>
      </p:sp>
    </p:spTree>
    <p:extLst>
      <p:ext uri="{BB962C8B-B14F-4D97-AF65-F5344CB8AC3E}">
        <p14:creationId xmlns:p14="http://schemas.microsoft.com/office/powerpoint/2010/main" val="32686667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Selection bias</a:t>
            </a:r>
          </a:p>
          <a:p>
            <a:r>
              <a:rPr lang="en-US" sz="1200" b="0" i="0" kern="1200" dirty="0" smtClean="0">
                <a:solidFill>
                  <a:schemeClr val="tx1"/>
                </a:solidFill>
                <a:effectLst/>
                <a:latin typeface="+mn-lt"/>
                <a:ea typeface="+mn-ea"/>
                <a:cs typeface="+mn-cs"/>
              </a:rPr>
              <a:t>A special way to trigger results that are systematically off the mark is to collect your </a:t>
            </a:r>
            <a:r>
              <a:rPr lang="en-US" sz="1200" b="0" i="0" u="sng" kern="1200" dirty="0" smtClean="0">
                <a:solidFill>
                  <a:schemeClr val="tx1"/>
                </a:solidFill>
                <a:effectLst/>
                <a:latin typeface="+mn-lt"/>
                <a:ea typeface="+mn-ea"/>
                <a:cs typeface="+mn-cs"/>
                <a:hlinkClick r:id="rId3"/>
              </a:rPr>
              <a:t>data</a:t>
            </a:r>
            <a:r>
              <a:rPr lang="en-US" sz="1200" b="0" i="0" kern="1200" dirty="0" smtClean="0">
                <a:solidFill>
                  <a:schemeClr val="tx1"/>
                </a:solidFill>
                <a:effectLst/>
                <a:latin typeface="+mn-lt"/>
                <a:ea typeface="+mn-ea"/>
                <a:cs typeface="+mn-cs"/>
              </a:rPr>
              <a:t> in a problematic manner. For statisticians who love having things to be grumpy about, </a:t>
            </a:r>
            <a:r>
              <a:rPr lang="en-US" sz="1200" b="1" i="1" kern="1200" dirty="0" smtClean="0">
                <a:solidFill>
                  <a:schemeClr val="tx1"/>
                </a:solidFill>
                <a:effectLst/>
                <a:latin typeface="+mn-lt"/>
                <a:ea typeface="+mn-ea"/>
                <a:cs typeface="+mn-cs"/>
              </a:rPr>
              <a:t>selection bias</a:t>
            </a:r>
            <a:r>
              <a:rPr lang="en-US" sz="1200" b="0" i="0" kern="1200" dirty="0" smtClean="0">
                <a:solidFill>
                  <a:schemeClr val="tx1"/>
                </a:solidFill>
                <a:effectLst/>
                <a:latin typeface="+mn-lt"/>
                <a:ea typeface="+mn-ea"/>
                <a:cs typeface="+mn-cs"/>
              </a:rPr>
              <a:t> is a cherished frenemy. It visits so often!</a:t>
            </a:r>
          </a:p>
          <a:p>
            <a:endParaRPr lang="en-US" dirty="0" smtClean="0"/>
          </a:p>
          <a:p>
            <a:endParaRPr lang="en-US" dirty="0" smtClean="0"/>
          </a:p>
          <a:p>
            <a:r>
              <a:rPr lang="en-US" sz="1200" b="0" i="1" kern="1200" dirty="0" smtClean="0">
                <a:solidFill>
                  <a:schemeClr val="tx1"/>
                </a:solidFill>
                <a:effectLst/>
                <a:latin typeface="+mn-lt"/>
                <a:ea typeface="+mn-ea"/>
                <a:cs typeface="+mn-cs"/>
              </a:rPr>
              <a:t>Selection bias occurs when different members of your </a:t>
            </a:r>
            <a:r>
              <a:rPr lang="en-US" sz="1200" b="0" i="1" u="sng" kern="1200" dirty="0" smtClean="0">
                <a:solidFill>
                  <a:schemeClr val="tx1"/>
                </a:solidFill>
                <a:effectLst/>
                <a:latin typeface="+mn-lt"/>
                <a:ea typeface="+mn-ea"/>
                <a:cs typeface="+mn-cs"/>
                <a:hlinkClick r:id="rId4"/>
              </a:rPr>
              <a:t>population of interest</a:t>
            </a:r>
            <a:r>
              <a:rPr lang="en-US" sz="1200" b="0" i="1" kern="1200" dirty="0" smtClean="0">
                <a:solidFill>
                  <a:schemeClr val="tx1"/>
                </a:solidFill>
                <a:effectLst/>
                <a:latin typeface="+mn-lt"/>
                <a:ea typeface="+mn-ea"/>
                <a:cs typeface="+mn-cs"/>
              </a:rPr>
              <a:t> have different </a:t>
            </a:r>
            <a:r>
              <a:rPr lang="en-US" sz="1200" b="0" i="1" u="sng" kern="1200" dirty="0" smtClean="0">
                <a:solidFill>
                  <a:schemeClr val="tx1"/>
                </a:solidFill>
                <a:effectLst/>
                <a:latin typeface="+mn-lt"/>
                <a:ea typeface="+mn-ea"/>
                <a:cs typeface="+mn-cs"/>
                <a:hlinkClick r:id="rId5"/>
              </a:rPr>
              <a:t>probabilities</a:t>
            </a:r>
            <a:r>
              <a:rPr lang="en-US" sz="1200" b="0" i="1" kern="1200" dirty="0" smtClean="0">
                <a:solidFill>
                  <a:schemeClr val="tx1"/>
                </a:solidFill>
                <a:effectLst/>
                <a:latin typeface="+mn-lt"/>
                <a:ea typeface="+mn-ea"/>
                <a:cs typeface="+mn-cs"/>
              </a:rPr>
              <a:t> of arriving in your </a:t>
            </a:r>
            <a:r>
              <a:rPr lang="en-US" sz="1200" b="0" i="1" u="sng" kern="1200" dirty="0" smtClean="0">
                <a:solidFill>
                  <a:schemeClr val="tx1"/>
                </a:solidFill>
                <a:effectLst/>
                <a:latin typeface="+mn-lt"/>
                <a:ea typeface="+mn-ea"/>
                <a:cs typeface="+mn-cs"/>
                <a:hlinkClick r:id="rId6"/>
              </a:rPr>
              <a:t>sample</a:t>
            </a:r>
            <a:r>
              <a:rPr lang="en-US" sz="1200" b="0" i="1" kern="1200" dirty="0" smtClean="0">
                <a:solidFill>
                  <a:schemeClr val="tx1"/>
                </a:solidFill>
                <a:effectLst/>
                <a:latin typeface="+mn-lt"/>
                <a:ea typeface="+mn-ea"/>
                <a:cs typeface="+mn-cs"/>
              </a:rPr>
              <a:t>.</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you’re making conclusions from your sample as if it were drawn randomly while it was drawn,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“randomly” instead.</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105</a:t>
            </a:fld>
            <a:endParaRPr lang="en-US"/>
          </a:p>
        </p:txBody>
      </p:sp>
    </p:spTree>
    <p:extLst>
      <p:ext uri="{BB962C8B-B14F-4D97-AF65-F5344CB8AC3E}">
        <p14:creationId xmlns:p14="http://schemas.microsoft.com/office/powerpoint/2010/main" val="18974638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that case, your sample isn’t </a:t>
            </a:r>
            <a:r>
              <a:rPr lang="en-US" sz="1200" b="0" i="1" kern="1200" dirty="0" smtClean="0">
                <a:solidFill>
                  <a:schemeClr val="tx1"/>
                </a:solidFill>
                <a:effectLst/>
                <a:latin typeface="+mn-lt"/>
                <a:ea typeface="+mn-ea"/>
                <a:cs typeface="+mn-cs"/>
              </a:rPr>
              <a:t>representative </a:t>
            </a:r>
            <a:r>
              <a:rPr lang="en-US" sz="1200" b="0" i="0" kern="1200" dirty="0" smtClean="0">
                <a:solidFill>
                  <a:schemeClr val="tx1"/>
                </a:solidFill>
                <a:effectLst/>
                <a:latin typeface="+mn-lt"/>
                <a:ea typeface="+mn-ea"/>
                <a:cs typeface="+mn-cs"/>
              </a:rPr>
              <a:t>of your population… which makes your conclusions untrustworthy.</a:t>
            </a:r>
          </a:p>
          <a:p>
            <a:r>
              <a:rPr lang="en-US" sz="1200" b="0" i="0" kern="1200" dirty="0" smtClean="0">
                <a:solidFill>
                  <a:schemeClr val="tx1"/>
                </a:solidFill>
                <a:effectLst/>
                <a:latin typeface="+mn-lt"/>
                <a:ea typeface="+mn-ea"/>
                <a:cs typeface="+mn-cs"/>
              </a:rPr>
              <a:t>If your </a:t>
            </a:r>
            <a:r>
              <a:rPr lang="en-US" sz="1200" b="0" i="0" u="sng" kern="1200" dirty="0" smtClean="0">
                <a:solidFill>
                  <a:schemeClr val="tx1"/>
                </a:solidFill>
                <a:effectLst/>
                <a:latin typeface="+mn-lt"/>
                <a:ea typeface="+mn-ea"/>
                <a:cs typeface="+mn-cs"/>
                <a:hlinkClick r:id="rId3"/>
              </a:rPr>
              <a:t>population of interest</a:t>
            </a:r>
            <a:r>
              <a:rPr lang="en-US" sz="1200" b="0" i="0" kern="1200" dirty="0" smtClean="0">
                <a:solidFill>
                  <a:schemeClr val="tx1"/>
                </a:solidFill>
                <a:effectLst/>
                <a:latin typeface="+mn-lt"/>
                <a:ea typeface="+mn-ea"/>
                <a:cs typeface="+mn-cs"/>
              </a:rPr>
              <a:t> is </a:t>
            </a:r>
            <a:r>
              <a:rPr lang="en-US" sz="1200" b="0" i="1" kern="1200" dirty="0" smtClean="0">
                <a:solidFill>
                  <a:schemeClr val="tx1"/>
                </a:solidFill>
                <a:effectLst/>
                <a:latin typeface="+mn-lt"/>
                <a:ea typeface="+mn-ea"/>
                <a:cs typeface="+mn-cs"/>
              </a:rPr>
              <a:t>all </a:t>
            </a:r>
            <a:r>
              <a:rPr lang="en-US" sz="1200" b="0" i="0" kern="1200" dirty="0" smtClean="0">
                <a:solidFill>
                  <a:schemeClr val="tx1"/>
                </a:solidFill>
                <a:effectLst/>
                <a:latin typeface="+mn-lt"/>
                <a:ea typeface="+mn-ea"/>
                <a:cs typeface="+mn-cs"/>
              </a:rPr>
              <a:t>New York City residents, then you don’t have a </a:t>
            </a:r>
            <a:r>
              <a:rPr lang="en-US" sz="1200" b="0" i="0" u="sng" kern="1200" dirty="0" smtClean="0">
                <a:solidFill>
                  <a:schemeClr val="tx1"/>
                </a:solidFill>
                <a:effectLst/>
                <a:latin typeface="+mn-lt"/>
                <a:ea typeface="+mn-ea"/>
                <a:cs typeface="+mn-cs"/>
                <a:hlinkClick r:id="rId4"/>
              </a:rPr>
              <a:t>random sample</a:t>
            </a:r>
            <a:r>
              <a:rPr lang="en-US" sz="1200" b="0" i="0" kern="1200" dirty="0" smtClean="0">
                <a:solidFill>
                  <a:schemeClr val="tx1"/>
                </a:solidFill>
                <a:effectLst/>
                <a:latin typeface="+mn-lt"/>
                <a:ea typeface="+mn-ea"/>
                <a:cs typeface="+mn-cs"/>
              </a:rPr>
              <a:t> (SRS) unless </a:t>
            </a:r>
            <a:r>
              <a:rPr lang="en-US" sz="1200" b="0" i="1" kern="1200" dirty="0" smtClean="0">
                <a:solidFill>
                  <a:schemeClr val="tx1"/>
                </a:solidFill>
                <a:effectLst/>
                <a:latin typeface="+mn-lt"/>
                <a:ea typeface="+mn-ea"/>
                <a:cs typeface="+mn-cs"/>
              </a:rPr>
              <a:t>every</a:t>
            </a:r>
            <a:r>
              <a:rPr lang="en-US" sz="1200" b="0" i="0" kern="1200" dirty="0" smtClean="0">
                <a:solidFill>
                  <a:schemeClr val="tx1"/>
                </a:solidFill>
                <a:effectLst/>
                <a:latin typeface="+mn-lt"/>
                <a:ea typeface="+mn-ea"/>
                <a:cs typeface="+mn-cs"/>
              </a:rPr>
              <a:t> single New York City resident has equal probability of being included. Is that requirement met by the NY antibody study? Definitely not.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106</a:t>
            </a:fld>
            <a:endParaRPr lang="en-US"/>
          </a:p>
        </p:txBody>
      </p:sp>
    </p:spTree>
    <p:extLst>
      <p:ext uri="{BB962C8B-B14F-4D97-AF65-F5344CB8AC3E}">
        <p14:creationId xmlns:p14="http://schemas.microsoft.com/office/powerpoint/2010/main" val="27300422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107</a:t>
            </a:fld>
            <a:endParaRPr lang="en-US"/>
          </a:p>
        </p:txBody>
      </p:sp>
    </p:spTree>
    <p:extLst>
      <p:ext uri="{BB962C8B-B14F-4D97-AF65-F5344CB8AC3E}">
        <p14:creationId xmlns:p14="http://schemas.microsoft.com/office/powerpoint/2010/main" val="8104184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pragmatic quick fix for </a:t>
            </a:r>
            <a:r>
              <a:rPr lang="en-US" sz="1200" b="0" i="0" kern="1200" dirty="0" err="1" smtClean="0">
                <a:solidFill>
                  <a:schemeClr val="tx1"/>
                </a:solidFill>
                <a:effectLst/>
                <a:latin typeface="+mn-lt"/>
                <a:ea typeface="+mn-ea"/>
                <a:cs typeface="+mn-cs"/>
              </a:rPr>
              <a:t>undercoverage</a:t>
            </a:r>
            <a:r>
              <a:rPr lang="en-US" sz="1200" b="0" i="0" kern="1200" dirty="0" smtClean="0">
                <a:solidFill>
                  <a:schemeClr val="tx1"/>
                </a:solidFill>
                <a:effectLst/>
                <a:latin typeface="+mn-lt"/>
                <a:ea typeface="+mn-ea"/>
                <a:cs typeface="+mn-cs"/>
              </a:rPr>
              <a:t> bias is to settle for a less ambitious population definition. Instead of trying to make inferences about “all NYC residents” you could choose instead to talk about “all NYC residents </a:t>
            </a:r>
            <a:r>
              <a:rPr lang="en-US" sz="1200" b="0" i="1" kern="1200" dirty="0" smtClean="0">
                <a:solidFill>
                  <a:schemeClr val="tx1"/>
                </a:solidFill>
                <a:effectLst/>
                <a:latin typeface="+mn-lt"/>
                <a:ea typeface="+mn-ea"/>
                <a:cs typeface="+mn-cs"/>
              </a:rPr>
              <a:t>who go outside</a:t>
            </a:r>
            <a:r>
              <a:rPr lang="en-US" sz="1200" b="0" i="0" kern="1200" dirty="0" smtClean="0">
                <a:solidFill>
                  <a:schemeClr val="tx1"/>
                </a:solidFill>
                <a:effectLst/>
                <a:latin typeface="+mn-lt"/>
                <a:ea typeface="+mn-ea"/>
                <a:cs typeface="+mn-cs"/>
              </a:rPr>
              <a:t>” — problem solved!</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108</a:t>
            </a:fld>
            <a:endParaRPr lang="en-US"/>
          </a:p>
        </p:txBody>
      </p:sp>
    </p:spTree>
    <p:extLst>
      <p:ext uri="{BB962C8B-B14F-4D97-AF65-F5344CB8AC3E}">
        <p14:creationId xmlns:p14="http://schemas.microsoft.com/office/powerpoint/2010/main" val="1765411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see how the data were gathered. The study tested people “at grocery and big-box stores.” If you’d like increase your probability of exposure, where do you go? To places with a higher density of people, like grocery and big-box stores. Where was the study done? Yup.</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109</a:t>
            </a:fld>
            <a:endParaRPr lang="en-US"/>
          </a:p>
        </p:txBody>
      </p:sp>
    </p:spTree>
    <p:extLst>
      <p:ext uri="{BB962C8B-B14F-4D97-AF65-F5344CB8AC3E}">
        <p14:creationId xmlns:p14="http://schemas.microsoft.com/office/powerpoint/2010/main" val="41284914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 about if you really, really, really want to get the virus? You might go to grocery and big-box stores frequently… more frequently than someone who’s trying to reduce their probability of infection. Of these two kinds of people, which kind of person would be more likely to have </a:t>
            </a:r>
            <a:r>
              <a:rPr lang="en-US" sz="1200" b="0" i="0" u="sng" kern="1200" dirty="0" smtClean="0">
                <a:solidFill>
                  <a:schemeClr val="tx1"/>
                </a:solidFill>
                <a:effectLst/>
                <a:latin typeface="+mn-lt"/>
                <a:ea typeface="+mn-ea"/>
                <a:cs typeface="+mn-cs"/>
                <a:hlinkClick r:id="rId3"/>
              </a:rPr>
              <a:t>COVID-19</a:t>
            </a:r>
            <a:r>
              <a:rPr lang="en-US" sz="1200" b="0" i="0" kern="1200" dirty="0" smtClean="0">
                <a:solidFill>
                  <a:schemeClr val="tx1"/>
                </a:solidFill>
                <a:effectLst/>
                <a:latin typeface="+mn-lt"/>
                <a:ea typeface="+mn-ea"/>
                <a:cs typeface="+mn-cs"/>
              </a:rPr>
              <a:t> antibodies? Which do you think would be more likely to be in the right place at the right time to participate in the study? Hello, selection bias!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110</a:t>
            </a:fld>
            <a:endParaRPr lang="en-US"/>
          </a:p>
        </p:txBody>
      </p:sp>
    </p:spTree>
    <p:extLst>
      <p:ext uri="{BB962C8B-B14F-4D97-AF65-F5344CB8AC3E}">
        <p14:creationId xmlns:p14="http://schemas.microsoft.com/office/powerpoint/2010/main" val="26130202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volunteer bias   because he suspects he was</a:t>
            </a:r>
            <a:r>
              <a:rPr lang="en-US" sz="1200" b="0" i="0" kern="1200" baseline="0" dirty="0" smtClean="0">
                <a:solidFill>
                  <a:schemeClr val="tx1"/>
                </a:solidFill>
                <a:effectLst/>
                <a:latin typeface="+mn-lt"/>
                <a:ea typeface="+mn-ea"/>
                <a:cs typeface="+mn-cs"/>
              </a:rPr>
              <a:t> infected, or currently infected </a:t>
            </a:r>
          </a:p>
          <a:p>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111</a:t>
            </a:fld>
            <a:endParaRPr lang="en-US"/>
          </a:p>
        </p:txBody>
      </p:sp>
    </p:spTree>
    <p:extLst>
      <p:ext uri="{BB962C8B-B14F-4D97-AF65-F5344CB8AC3E}">
        <p14:creationId xmlns:p14="http://schemas.microsoft.com/office/powerpoint/2010/main" val="6722770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Biased archers have it easy — if you keep hitting the target above the center, at least you can see it and make adjustments. Researchers with selection bias aren’t so lucky. Selection bias means all your results are wrong and you </a:t>
            </a:r>
            <a:r>
              <a:rPr lang="en-US" sz="1200" b="0" i="1" kern="1200" dirty="0" smtClean="0">
                <a:solidFill>
                  <a:schemeClr val="tx1"/>
                </a:solidFill>
                <a:effectLst/>
                <a:latin typeface="+mn-lt"/>
                <a:ea typeface="+mn-ea"/>
                <a:cs typeface="+mn-cs"/>
              </a:rPr>
              <a:t>don’t know how wrong</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112</a:t>
            </a:fld>
            <a:endParaRPr lang="en-US"/>
          </a:p>
        </p:txBody>
      </p:sp>
    </p:spTree>
    <p:extLst>
      <p:ext uri="{BB962C8B-B14F-4D97-AF65-F5344CB8AC3E}">
        <p14:creationId xmlns:p14="http://schemas.microsoft.com/office/powerpoint/2010/main" val="1554261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enough? </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114</a:t>
            </a:fld>
            <a:endParaRPr lang="en-US"/>
          </a:p>
        </p:txBody>
      </p:sp>
    </p:spTree>
    <p:extLst>
      <p:ext uri="{BB962C8B-B14F-4D97-AF65-F5344CB8AC3E}">
        <p14:creationId xmlns:p14="http://schemas.microsoft.com/office/powerpoint/2010/main" val="32099343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information bias </a:t>
            </a:r>
            <a:r>
              <a:rPr lang="en-US" sz="1200" b="0" i="0" kern="1200" dirty="0" smtClean="0">
                <a:solidFill>
                  <a:schemeClr val="tx1"/>
                </a:solidFill>
                <a:effectLst/>
                <a:latin typeface="+mn-lt"/>
                <a:ea typeface="+mn-ea"/>
                <a:cs typeface="+mn-cs"/>
              </a:rPr>
              <a:t>occurs when measurements are systematically incorrect.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Have u heard</a:t>
            </a:r>
            <a:r>
              <a:rPr lang="en-US" sz="1200" b="0" i="0" kern="1200" baseline="0" dirty="0" smtClean="0">
                <a:solidFill>
                  <a:schemeClr val="tx1"/>
                </a:solidFill>
                <a:effectLst/>
                <a:latin typeface="+mn-lt"/>
                <a:ea typeface="+mn-ea"/>
                <a:cs typeface="+mn-cs"/>
              </a:rPr>
              <a:t> of PCR sensitivity?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if they only detect antibodies above a strict threshold to avoid false alarms?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461744-63A4-4FB7-87C1-AD066E313B55}" type="slidenum">
              <a:rPr lang="en-US" smtClean="0"/>
              <a:t>115</a:t>
            </a:fld>
            <a:endParaRPr lang="en-US"/>
          </a:p>
        </p:txBody>
      </p:sp>
    </p:spTree>
    <p:extLst>
      <p:ext uri="{BB962C8B-B14F-4D97-AF65-F5344CB8AC3E}">
        <p14:creationId xmlns:p14="http://schemas.microsoft.com/office/powerpoint/2010/main" val="3166504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a:t>
            </a:fld>
            <a:endParaRPr lang="en-US"/>
          </a:p>
        </p:txBody>
      </p:sp>
    </p:spTree>
    <p:extLst>
      <p:ext uri="{BB962C8B-B14F-4D97-AF65-F5344CB8AC3E}">
        <p14:creationId xmlns:p14="http://schemas.microsoft.com/office/powerpoint/2010/main" val="9644027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116</a:t>
            </a:fld>
            <a:endParaRPr lang="en-US"/>
          </a:p>
        </p:txBody>
      </p:sp>
    </p:spTree>
    <p:extLst>
      <p:ext uri="{BB962C8B-B14F-4D97-AF65-F5344CB8AC3E}">
        <p14:creationId xmlns:p14="http://schemas.microsoft.com/office/powerpoint/2010/main" val="37829025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Exposure</a:t>
            </a:r>
            <a:r>
              <a:rPr lang="en-US" baseline="0" dirty="0" smtClean="0"/>
              <a:t> rate : we know Nothing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117</a:t>
            </a:fld>
            <a:endParaRPr lang="en-US"/>
          </a:p>
        </p:txBody>
      </p:sp>
    </p:spTree>
    <p:extLst>
      <p:ext uri="{BB962C8B-B14F-4D97-AF65-F5344CB8AC3E}">
        <p14:creationId xmlns:p14="http://schemas.microsoft.com/office/powerpoint/2010/main" val="32578990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know for sure? </a:t>
            </a:r>
          </a:p>
          <a:p>
            <a:endParaRPr lang="en-US" dirty="0" smtClean="0"/>
          </a:p>
          <a:p>
            <a:endParaRPr lang="en-US" dirty="0" smtClean="0"/>
          </a:p>
          <a:p>
            <a:r>
              <a:rPr lang="en-US" sz="1200" b="0" i="0" kern="1200" dirty="0" smtClean="0">
                <a:solidFill>
                  <a:schemeClr val="tx1"/>
                </a:solidFill>
                <a:effectLst/>
                <a:latin typeface="+mn-lt"/>
                <a:ea typeface="+mn-ea"/>
                <a:cs typeface="+mn-cs"/>
              </a:rPr>
              <a:t> Some people at grocery and big box stores got an exciting readout from something called an antibody test.</a:t>
            </a:r>
            <a:endParaRPr lang="en-US" dirty="0" smtClean="0"/>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118</a:t>
            </a:fld>
            <a:endParaRPr lang="en-US"/>
          </a:p>
        </p:txBody>
      </p:sp>
    </p:spTree>
    <p:extLst>
      <p:ext uri="{BB962C8B-B14F-4D97-AF65-F5344CB8AC3E}">
        <p14:creationId xmlns:p14="http://schemas.microsoft.com/office/powerpoint/2010/main" val="35551358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be fair to Business Insider, I think they did a pretty good job of reporting. They even called the results “preliminary” and mentioned some of the same sampling issues I talked about. Kudos! These are the same properly-cautious noises originally made by the governor of NY and the team who ran the study. I have no beef with them either. 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119</a:t>
            </a:fld>
            <a:endParaRPr lang="en-US"/>
          </a:p>
        </p:txBody>
      </p:sp>
    </p:spTree>
    <p:extLst>
      <p:ext uri="{BB962C8B-B14F-4D97-AF65-F5344CB8AC3E}">
        <p14:creationId xmlns:p14="http://schemas.microsoft.com/office/powerpoint/2010/main" val="7439327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my complaint is with the broken telephone game that the rest of the internet is playing.</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120</a:t>
            </a:fld>
            <a:endParaRPr lang="en-US"/>
          </a:p>
        </p:txBody>
      </p:sp>
    </p:spTree>
    <p:extLst>
      <p:ext uri="{BB962C8B-B14F-4D97-AF65-F5344CB8AC3E}">
        <p14:creationId xmlns:p14="http://schemas.microsoft.com/office/powerpoint/2010/main" val="25579015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most frequently occurs</a:t>
            </a:r>
            <a:r>
              <a:rPr lang="en-US" baseline="0" dirty="0" smtClean="0"/>
              <a:t> on </a:t>
            </a:r>
            <a:r>
              <a:rPr lang="en-US" baseline="0" dirty="0" err="1" smtClean="0"/>
              <a:t>whatsapp</a:t>
            </a:r>
            <a:r>
              <a:rPr lang="en-US" baseline="0" dirty="0" smtClean="0"/>
              <a:t>?</a:t>
            </a:r>
          </a:p>
          <a:p>
            <a:endParaRPr lang="en-US" baseline="0" dirty="0" smtClean="0"/>
          </a:p>
          <a:p>
            <a:r>
              <a:rPr lang="en-US" baseline="0" dirty="0" smtClean="0"/>
              <a:t>Report the title only.</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121</a:t>
            </a:fld>
            <a:endParaRPr lang="en-US"/>
          </a:p>
        </p:txBody>
      </p:sp>
    </p:spTree>
    <p:extLst>
      <p:ext uri="{BB962C8B-B14F-4D97-AF65-F5344CB8AC3E}">
        <p14:creationId xmlns:p14="http://schemas.microsoft.com/office/powerpoint/2010/main" val="17782445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Make pithy summaries of complicated things (e.g. to squeeze everything into a 280 character tweet).</a:t>
            </a:r>
          </a:p>
          <a:p>
            <a:r>
              <a:rPr lang="en-US" sz="1200" b="0" i="0" kern="1200" dirty="0" smtClean="0">
                <a:solidFill>
                  <a:schemeClr val="tx1"/>
                </a:solidFill>
                <a:effectLst/>
                <a:latin typeface="+mn-lt"/>
                <a:ea typeface="+mn-ea"/>
                <a:cs typeface="+mn-cs"/>
              </a:rPr>
              <a:t>Prevent readers’ eyes from glazing over (e.g. journalists editorializing scientific publications).</a:t>
            </a:r>
          </a:p>
          <a:p>
            <a:r>
              <a:rPr lang="en-US" sz="1200" b="0" i="0" kern="1200" dirty="0" smtClean="0">
                <a:solidFill>
                  <a:schemeClr val="tx1"/>
                </a:solidFill>
                <a:effectLst/>
                <a:latin typeface="+mn-lt"/>
                <a:ea typeface="+mn-ea"/>
                <a:cs typeface="+mn-cs"/>
              </a:rPr>
              <a:t>Persuade someone through trickery (e.g. conveniently “forgetting” to mention studies that cast doubt on the arguments you’re hoping to make).</a:t>
            </a:r>
          </a:p>
          <a:p>
            <a:r>
              <a:rPr lang="en-US" sz="1200" b="0" i="0" kern="1200" dirty="0" smtClean="0">
                <a:solidFill>
                  <a:schemeClr val="tx1"/>
                </a:solidFill>
                <a:effectLst/>
                <a:latin typeface="+mn-lt"/>
                <a:ea typeface="+mn-ea"/>
                <a:cs typeface="+mn-cs"/>
              </a:rPr>
              <a:t>Feel better about their opinions (e.g. when they’re suffering from </a:t>
            </a:r>
            <a:r>
              <a:rPr lang="en-US" sz="1200" b="0"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123</a:t>
            </a:fld>
            <a:endParaRPr lang="en-US"/>
          </a:p>
        </p:txBody>
      </p:sp>
    </p:spTree>
    <p:extLst>
      <p:ext uri="{BB962C8B-B14F-4D97-AF65-F5344CB8AC3E}">
        <p14:creationId xmlns:p14="http://schemas.microsoft.com/office/powerpoint/2010/main" val="2351458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124</a:t>
            </a:fld>
            <a:endParaRPr lang="en-US"/>
          </a:p>
        </p:txBody>
      </p:sp>
    </p:spTree>
    <p:extLst>
      <p:ext uri="{BB962C8B-B14F-4D97-AF65-F5344CB8AC3E}">
        <p14:creationId xmlns:p14="http://schemas.microsoft.com/office/powerpoint/2010/main" val="31265029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Does this mean that the study is worthless? No, but it’s only as good as the assumptions you’ll make about it. Since there’s very little that we know for sure from its data, the only way to make inferences beyond the facts is to bridge the gap with assumptions. That’s all statistics is. Assumptions, not magic.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Unfortunately, we’re not all equally qualified to make good assumptions that lead to </a:t>
            </a:r>
            <a:r>
              <a:rPr lang="en-US" sz="1200" b="0" i="0" u="sng" kern="1200" dirty="0" smtClean="0">
                <a:solidFill>
                  <a:schemeClr val="tx1"/>
                </a:solidFill>
                <a:effectLst/>
                <a:latin typeface="+mn-lt"/>
                <a:ea typeface="+mn-ea"/>
                <a:cs typeface="+mn-cs"/>
                <a:hlinkClick r:id="rId3"/>
              </a:rPr>
              <a:t>useful conclusions</a:t>
            </a:r>
            <a:r>
              <a:rPr lang="en-US" sz="1200" b="0" i="0" kern="1200" dirty="0" smtClean="0">
                <a:solidFill>
                  <a:schemeClr val="tx1"/>
                </a:solidFill>
                <a:effectLst/>
                <a:latin typeface="+mn-lt"/>
                <a:ea typeface="+mn-ea"/>
                <a:cs typeface="+mn-cs"/>
              </a:rPr>
              <a:t>. For example, while I am a statistician with plenty of real-world data collection experience, I’m not an expert in antibody tests, so you shouldn’t trust me to make wise assumptions about their accuracy. Excellent! I don’t trust me either, so I’ll end up learning nothing about the virus exposure rate of NYC. The study is worthless in </a:t>
            </a:r>
            <a:r>
              <a:rPr lang="en-US" sz="1200" b="0" i="1" kern="1200" dirty="0" smtClean="0">
                <a:solidFill>
                  <a:schemeClr val="tx1"/>
                </a:solidFill>
                <a:effectLst/>
                <a:latin typeface="+mn-lt"/>
                <a:ea typeface="+mn-ea"/>
                <a:cs typeface="+mn-cs"/>
              </a:rPr>
              <a:t>my</a:t>
            </a:r>
            <a:r>
              <a:rPr lang="en-US" sz="1200" b="0" i="0" kern="1200" dirty="0" smtClean="0">
                <a:solidFill>
                  <a:schemeClr val="tx1"/>
                </a:solidFill>
                <a:effectLst/>
                <a:latin typeface="+mn-lt"/>
                <a:ea typeface="+mn-ea"/>
                <a:cs typeface="+mn-cs"/>
              </a:rPr>
              <a:t> hands.</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125</a:t>
            </a:fld>
            <a:endParaRPr lang="en-US"/>
          </a:p>
        </p:txBody>
      </p:sp>
    </p:spTree>
    <p:extLst>
      <p:ext uri="{BB962C8B-B14F-4D97-AF65-F5344CB8AC3E}">
        <p14:creationId xmlns:p14="http://schemas.microsoft.com/office/powerpoint/2010/main" val="28970271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21% of New York City residents really infected with the novel coronavirus? | by Cassie </a:t>
            </a:r>
            <a:r>
              <a:rPr lang="en-US" dirty="0" err="1" smtClean="0"/>
              <a:t>Kozyrkov</a:t>
            </a:r>
            <a:r>
              <a:rPr lang="en-US" dirty="0" smtClean="0"/>
              <a:t> | Towards Data Science</a:t>
            </a:r>
          </a:p>
          <a:p>
            <a:r>
              <a:rPr lang="en-US" dirty="0" smtClean="0"/>
              <a:t>https://towardsdatascience.com/were-21-of-new-york-city-residents-really-infected-with-covid-19-aab6ebefda0</a:t>
            </a:r>
            <a:endParaRPr lang="en-US" dirty="0"/>
          </a:p>
        </p:txBody>
      </p:sp>
      <p:sp>
        <p:nvSpPr>
          <p:cNvPr id="4" name="Slide Number Placeholder 3"/>
          <p:cNvSpPr>
            <a:spLocks noGrp="1"/>
          </p:cNvSpPr>
          <p:nvPr>
            <p:ph type="sldNum" sz="quarter" idx="10"/>
          </p:nvPr>
        </p:nvSpPr>
        <p:spPr/>
        <p:txBody>
          <a:bodyPr/>
          <a:lstStyle/>
          <a:p>
            <a:fld id="{17461744-63A4-4FB7-87C1-AD066E313B55}" type="slidenum">
              <a:rPr lang="en-US" smtClean="0"/>
              <a:t>126</a:t>
            </a:fld>
            <a:endParaRPr lang="en-US"/>
          </a:p>
        </p:txBody>
      </p:sp>
    </p:spTree>
    <p:extLst>
      <p:ext uri="{BB962C8B-B14F-4D97-AF65-F5344CB8AC3E}">
        <p14:creationId xmlns:p14="http://schemas.microsoft.com/office/powerpoint/2010/main" val="28022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where we, like whales encountering plankton, swim around in some numbers, and then reach an emotional tipping point and… decide. There are numbers near our decision somewhere, but those numbers don’t drive it. The decision comes from somewhere else entirely.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16</a:t>
            </a:fld>
            <a:endParaRPr lang="en-US"/>
          </a:p>
        </p:txBody>
      </p:sp>
    </p:spTree>
    <p:extLst>
      <p:ext uri="{BB962C8B-B14F-4D97-AF65-F5344CB8AC3E}">
        <p14:creationId xmlns:p14="http://schemas.microsoft.com/office/powerpoint/2010/main" val="17847264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finding the maximum SAT score per state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128</a:t>
            </a:fld>
            <a:endParaRPr lang="en-US"/>
          </a:p>
        </p:txBody>
      </p:sp>
    </p:spTree>
    <p:extLst>
      <p:ext uri="{BB962C8B-B14F-4D97-AF65-F5344CB8AC3E}">
        <p14:creationId xmlns:p14="http://schemas.microsoft.com/office/powerpoint/2010/main" val="21517168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Relaffil</a:t>
            </a:r>
            <a:r>
              <a:rPr lang="en-US" sz="1200" b="0" i="0" kern="1200" baseline="0" dirty="0" smtClean="0">
                <a:solidFill>
                  <a:schemeClr val="tx1"/>
                </a:solidFill>
                <a:effectLst/>
                <a:latin typeface="+mn-lt"/>
                <a:ea typeface="+mn-ea"/>
                <a:cs typeface="+mn-cs"/>
              </a:rPr>
              <a:t>   = </a:t>
            </a:r>
            <a:r>
              <a:rPr lang="en-US" sz="1200" b="0" i="0" kern="1200" baseline="0" dirty="0" err="1" smtClean="0">
                <a:solidFill>
                  <a:schemeClr val="tx1"/>
                </a:solidFill>
                <a:effectLst/>
                <a:latin typeface="+mn-lt"/>
                <a:ea typeface="+mn-ea"/>
                <a:cs typeface="+mn-cs"/>
              </a:rPr>
              <a:t>rel</a:t>
            </a:r>
            <a:r>
              <a:rPr lang="en-US" sz="1200" b="0" i="0" kern="1200" baseline="0" dirty="0" smtClean="0">
                <a:solidFill>
                  <a:schemeClr val="tx1"/>
                </a:solidFill>
                <a:effectLst/>
                <a:latin typeface="+mn-lt"/>
                <a:ea typeface="+mn-ea"/>
                <a:cs typeface="+mn-cs"/>
              </a:rPr>
              <a:t> affiliation </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or multi-level index is a cumbersome addition to a Pandas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that occasionally makes data easier to view, but often makes it more difficult to manipulate. You usually encounter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after a call </a:t>
            </a:r>
            <a:r>
              <a:rPr lang="en-US" sz="1200" b="0" i="0" kern="1200" dirty="0" err="1" smtClean="0">
                <a:solidFill>
                  <a:schemeClr val="tx1"/>
                </a:solidFill>
                <a:effectLst/>
                <a:latin typeface="+mn-lt"/>
                <a:ea typeface="+mn-ea"/>
                <a:cs typeface="+mn-cs"/>
              </a:rPr>
              <a:t>to</a:t>
            </a:r>
            <a:r>
              <a:rPr lang="en-US" dirty="0" err="1" smtClean="0"/>
              <a:t>groupby</a:t>
            </a:r>
            <a:r>
              <a:rPr lang="en-US" sz="1200" b="0" i="0" kern="1200" dirty="0" smtClean="0">
                <a:solidFill>
                  <a:schemeClr val="tx1"/>
                </a:solidFill>
                <a:effectLst/>
                <a:latin typeface="+mn-lt"/>
                <a:ea typeface="+mn-ea"/>
                <a:cs typeface="+mn-cs"/>
              </a:rPr>
              <a:t> when using multiple grouping columns or multiple aggregating columns.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Both the rows and columns have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with two levels.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have different syntax for making subset selections and are more difficult to use with other methods. If you are an expert Pandas user, you can get some performance gains when making subset selections,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130</a:t>
            </a:fld>
            <a:endParaRPr lang="en-US"/>
          </a:p>
        </p:txBody>
      </p:sp>
    </p:spTree>
    <p:extLst>
      <p:ext uri="{BB962C8B-B14F-4D97-AF65-F5344CB8AC3E}">
        <p14:creationId xmlns:p14="http://schemas.microsoft.com/office/powerpoint/2010/main" val="15518252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Guidance: Avoid using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Flatten it after a call to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by renaming columns and resetting the index.</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133</a:t>
            </a:fld>
            <a:endParaRPr lang="en-US"/>
          </a:p>
        </p:txBody>
      </p:sp>
    </p:spTree>
    <p:extLst>
      <p:ext uri="{BB962C8B-B14F-4D97-AF65-F5344CB8AC3E}">
        <p14:creationId xmlns:p14="http://schemas.microsoft.com/office/powerpoint/2010/main" val="37940089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Groupby</a:t>
            </a:r>
            <a:r>
              <a:rPr lang="en-US" dirty="0" smtClean="0"/>
              <a:t> vs </a:t>
            </a:r>
            <a:r>
              <a:rPr lang="en-US" dirty="0" err="1" smtClean="0"/>
              <a:t>pivot_table</a:t>
            </a:r>
            <a:endParaRPr lang="en-US" dirty="0" smtClean="0"/>
          </a:p>
          <a:p>
            <a:endParaRPr lang="en-US" dirty="0" smtClean="0"/>
          </a:p>
          <a:p>
            <a:r>
              <a:rPr lang="en-US" dirty="0" smtClean="0"/>
              <a:t>The wide format is the pivot table </a:t>
            </a:r>
          </a:p>
          <a:p>
            <a:endParaRPr lang="en-US" dirty="0" smtClean="0"/>
          </a:p>
          <a:p>
            <a:r>
              <a:rPr lang="en-US" sz="1200" b="0" i="0" kern="1200" dirty="0" smtClean="0">
                <a:solidFill>
                  <a:schemeClr val="tx1"/>
                </a:solidFill>
                <a:effectLst/>
                <a:latin typeface="+mn-lt"/>
                <a:ea typeface="+mn-ea"/>
                <a:cs typeface="+mn-cs"/>
              </a:rPr>
              <a:t>Guidance: use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when comparing groups</a:t>
            </a:r>
          </a:p>
          <a:p>
            <a:r>
              <a:rPr lang="en-US" sz="1200" b="0" i="0" kern="1200" dirty="0" smtClean="0">
                <a:solidFill>
                  <a:schemeClr val="tx1"/>
                </a:solidFill>
                <a:effectLst/>
                <a:latin typeface="+mn-lt"/>
                <a:ea typeface="+mn-ea"/>
                <a:cs typeface="+mn-cs"/>
              </a:rPr>
              <a:t>I really like to use pivot tables to compare values across groups and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when I want to continue an analysis. From above, it is easier to compare male to female salaries when using the output of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The result is easier to digest as a human and its the type of data you will see in an article or blog post. I view pivot tables as a finished product.</a:t>
            </a:r>
          </a:p>
          <a:p>
            <a:r>
              <a:rPr lang="en-US" sz="1200" b="0" i="0" kern="1200" dirty="0" smtClean="0">
                <a:solidFill>
                  <a:schemeClr val="tx1"/>
                </a:solidFill>
                <a:effectLst/>
                <a:latin typeface="+mn-lt"/>
                <a:ea typeface="+mn-ea"/>
                <a:cs typeface="+mn-cs"/>
              </a:rPr>
              <a:t>The result of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is going to be in </a:t>
            </a:r>
            <a:r>
              <a:rPr lang="en-US" sz="1200" b="0" i="0" u="sng" kern="1200" dirty="0" smtClean="0">
                <a:solidFill>
                  <a:schemeClr val="tx1"/>
                </a:solidFill>
                <a:effectLst/>
                <a:latin typeface="+mn-lt"/>
                <a:ea typeface="+mn-ea"/>
                <a:cs typeface="+mn-cs"/>
                <a:hlinkClick r:id="rId3"/>
              </a:rPr>
              <a:t>tidy form</a:t>
            </a:r>
            <a:r>
              <a:rPr lang="en-US" sz="1200" b="0" i="0" kern="1200" dirty="0" smtClean="0">
                <a:solidFill>
                  <a:schemeClr val="tx1"/>
                </a:solidFill>
                <a:effectLst/>
                <a:latin typeface="+mn-lt"/>
                <a:ea typeface="+mn-ea"/>
                <a:cs typeface="+mn-cs"/>
              </a:rPr>
              <a:t>, which lends itself to easier subsequent analysis, but isn’t as interpretable</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135</a:t>
            </a:fld>
            <a:endParaRPr lang="en-US"/>
          </a:p>
        </p:txBody>
      </p:sp>
    </p:spTree>
    <p:extLst>
      <p:ext uri="{BB962C8B-B14F-4D97-AF65-F5344CB8AC3E}">
        <p14:creationId xmlns:p14="http://schemas.microsoft.com/office/powerpoint/2010/main" val="19297279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Tidy Data | Wickham | Journal of Statistical Software</a:t>
            </a:r>
          </a:p>
          <a:p>
            <a:r>
              <a:rPr lang="en-US" dirty="0" smtClean="0"/>
              <a:t>https://www.jstatsoft.org/article/view/v059i10</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136</a:t>
            </a:fld>
            <a:endParaRPr lang="en-US"/>
          </a:p>
        </p:txBody>
      </p:sp>
    </p:spTree>
    <p:extLst>
      <p:ext uri="{BB962C8B-B14F-4D97-AF65-F5344CB8AC3E}">
        <p14:creationId xmlns:p14="http://schemas.microsoft.com/office/powerpoint/2010/main" val="34966858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pivot_table</a:t>
            </a:r>
            <a:r>
              <a:rPr lang="en-US" sz="1200" b="0" i="0" kern="1200" dirty="0" smtClean="0">
                <a:solidFill>
                  <a:schemeClr val="tx1"/>
                </a:solidFill>
                <a:effectLst/>
                <a:latin typeface="+mn-lt"/>
                <a:ea typeface="+mn-ea"/>
                <a:cs typeface="+mn-cs"/>
              </a:rPr>
              <a:t> method and the </a:t>
            </a:r>
            <a:r>
              <a:rPr lang="en-US" dirty="0" smtClean="0"/>
              <a:t>crosstab</a:t>
            </a:r>
            <a:r>
              <a:rPr lang="en-US" sz="1200" b="0" i="0" kern="1200" dirty="0" smtClean="0">
                <a:solidFill>
                  <a:schemeClr val="tx1"/>
                </a:solidFill>
                <a:effectLst/>
                <a:latin typeface="+mn-lt"/>
                <a:ea typeface="+mn-ea"/>
                <a:cs typeface="+mn-cs"/>
              </a:rPr>
              <a:t> function can both produce the exact same results with the same shape. They both share the parameters </a:t>
            </a:r>
            <a:r>
              <a:rPr lang="en-US" dirty="0" smtClean="0"/>
              <a:t>index</a:t>
            </a:r>
            <a:r>
              <a:rPr lang="en-US" sz="1200" b="0" i="0" kern="1200" dirty="0" smtClean="0">
                <a:solidFill>
                  <a:schemeClr val="tx1"/>
                </a:solidFill>
                <a:effectLst/>
                <a:latin typeface="+mn-lt"/>
                <a:ea typeface="+mn-ea"/>
                <a:cs typeface="+mn-cs"/>
              </a:rPr>
              <a:t>, </a:t>
            </a:r>
            <a:r>
              <a:rPr lang="en-US" dirty="0" smtClean="0"/>
              <a:t>columns</a:t>
            </a:r>
            <a:r>
              <a:rPr lang="en-US" sz="1200" b="0" i="0" kern="1200" dirty="0" smtClean="0">
                <a:solidFill>
                  <a:schemeClr val="tx1"/>
                </a:solidFill>
                <a:effectLst/>
                <a:latin typeface="+mn-lt"/>
                <a:ea typeface="+mn-ea"/>
                <a:cs typeface="+mn-cs"/>
              </a:rPr>
              <a:t>, </a:t>
            </a:r>
            <a:r>
              <a:rPr lang="en-US" dirty="0" smtClean="0"/>
              <a:t>values</a:t>
            </a:r>
            <a:r>
              <a:rPr lang="en-US" sz="1200" b="0" i="0" kern="1200" dirty="0" smtClean="0">
                <a:solidFill>
                  <a:schemeClr val="tx1"/>
                </a:solidFill>
                <a:effectLst/>
                <a:latin typeface="+mn-lt"/>
                <a:ea typeface="+mn-ea"/>
                <a:cs typeface="+mn-cs"/>
              </a:rPr>
              <a:t>, and </a:t>
            </a:r>
            <a:r>
              <a:rPr lang="en-US" dirty="0" err="1" smtClean="0"/>
              <a:t>aggfunc</a:t>
            </a:r>
            <a:r>
              <a:rPr lang="en-US" sz="1200" b="0" i="0" kern="1200" dirty="0" smtClean="0">
                <a:solidFill>
                  <a:schemeClr val="tx1"/>
                </a:solidFill>
                <a:effectLst/>
                <a:latin typeface="+mn-lt"/>
                <a:ea typeface="+mn-ea"/>
                <a:cs typeface="+mn-cs"/>
              </a:rPr>
              <a:t>. The major difference on the surface is that </a:t>
            </a:r>
            <a:r>
              <a:rPr lang="en-US" dirty="0" smtClean="0"/>
              <a:t>crosstab</a:t>
            </a:r>
            <a:r>
              <a:rPr lang="en-US" sz="1200" b="0" i="0" kern="1200" dirty="0" smtClean="0">
                <a:solidFill>
                  <a:schemeClr val="tx1"/>
                </a:solidFill>
                <a:effectLst/>
                <a:latin typeface="+mn-lt"/>
                <a:ea typeface="+mn-ea"/>
                <a:cs typeface="+mn-cs"/>
              </a:rPr>
              <a:t> is a function and not a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method.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138</a:t>
            </a:fld>
            <a:endParaRPr lang="en-US"/>
          </a:p>
        </p:txBody>
      </p:sp>
    </p:spTree>
    <p:extLst>
      <p:ext uri="{BB962C8B-B14F-4D97-AF65-F5344CB8AC3E}">
        <p14:creationId xmlns:p14="http://schemas.microsoft.com/office/powerpoint/2010/main" val="36826849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140</a:t>
            </a:fld>
            <a:endParaRPr lang="en-US"/>
          </a:p>
        </p:txBody>
      </p:sp>
    </p:spTree>
    <p:extLst>
      <p:ext uri="{BB962C8B-B14F-4D97-AF65-F5344CB8AC3E}">
        <p14:creationId xmlns:p14="http://schemas.microsoft.com/office/powerpoint/2010/main" val="17529483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141</a:t>
            </a:fld>
            <a:endParaRPr lang="en-US"/>
          </a:p>
        </p:txBody>
      </p:sp>
    </p:spTree>
    <p:extLst>
      <p:ext uri="{BB962C8B-B14F-4D97-AF65-F5344CB8AC3E}">
        <p14:creationId xmlns:p14="http://schemas.microsoft.com/office/powerpoint/2010/main" val="29434464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 represents the weighted average of 50 Indian company stocks in 17 sectors. The dataset is openly available on</a:t>
            </a:r>
            <a:r>
              <a:rPr lang="en-US" sz="1200" b="0" i="0" u="none" strike="noStrike" kern="1200" dirty="0" smtClean="0">
                <a:solidFill>
                  <a:schemeClr val="tx1"/>
                </a:solidFill>
                <a:effectLst/>
                <a:latin typeface="+mn-lt"/>
                <a:ea typeface="+mn-ea"/>
                <a:cs typeface="+mn-cs"/>
                <a:hlinkClick r:id="rId3"/>
              </a:rPr>
              <a:t> </a:t>
            </a:r>
            <a:r>
              <a:rPr lang="en-US" sz="1200" b="0" i="0" u="none" strike="noStrike" kern="1200" dirty="0" err="1" smtClean="0">
                <a:solidFill>
                  <a:schemeClr val="tx1"/>
                </a:solidFill>
                <a:effectLst/>
                <a:latin typeface="+mn-lt"/>
                <a:ea typeface="+mn-ea"/>
                <a:cs typeface="+mn-cs"/>
                <a:hlinkClick r:id="rId3"/>
              </a:rPr>
              <a:t>Kaggle</a:t>
            </a:r>
            <a:r>
              <a:rPr lang="en-US" sz="1200" b="0" i="0" kern="1200" dirty="0" smtClean="0">
                <a:solidFill>
                  <a:schemeClr val="tx1"/>
                </a:solidFill>
                <a:effectLst/>
                <a:latin typeface="+mn-lt"/>
                <a:ea typeface="+mn-ea"/>
                <a:cs typeface="+mn-cs"/>
              </a:rPr>
              <a:t>, but we’ll be using a subset of the data containing the stock value of only four sectors – banking, pharma, IT, and FMCG.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143</a:t>
            </a:fld>
            <a:endParaRPr lang="en-US"/>
          </a:p>
        </p:txBody>
      </p:sp>
    </p:spTree>
    <p:extLst>
      <p:ext uri="{BB962C8B-B14F-4D97-AF65-F5344CB8AC3E}">
        <p14:creationId xmlns:p14="http://schemas.microsoft.com/office/powerpoint/2010/main" val="7323846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144</a:t>
            </a:fld>
            <a:endParaRPr lang="en-US"/>
          </a:p>
        </p:txBody>
      </p:sp>
    </p:spTree>
    <p:extLst>
      <p:ext uri="{BB962C8B-B14F-4D97-AF65-F5344CB8AC3E}">
        <p14:creationId xmlns:p14="http://schemas.microsoft.com/office/powerpoint/2010/main" val="891094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2021-08-16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17273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181255E-8EFB-427D-8A22-2E4047C0E990}" type="datetimeFigureOut">
              <a:rPr lang="en-US" smtClean="0"/>
              <a:t>2021-08-16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4F85C-7A58-49B9-A1B3-48C3244688C8}" type="slidenum">
              <a:rPr lang="en-US" smtClean="0"/>
              <a:t>‹#›</a:t>
            </a:fld>
            <a:endParaRPr lang="en-US"/>
          </a:p>
        </p:txBody>
      </p:sp>
    </p:spTree>
    <p:extLst>
      <p:ext uri="{BB962C8B-B14F-4D97-AF65-F5344CB8AC3E}">
        <p14:creationId xmlns:p14="http://schemas.microsoft.com/office/powerpoint/2010/main" val="4262514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81255E-8EFB-427D-8A22-2E4047C0E990}" type="datetimeFigureOut">
              <a:rPr lang="en-US" smtClean="0"/>
              <a:t>2021-08-16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4F85C-7A58-49B9-A1B3-48C3244688C8}" type="slidenum">
              <a:rPr lang="en-US" smtClean="0"/>
              <a:t>‹#›</a:t>
            </a:fld>
            <a:endParaRPr lang="en-US"/>
          </a:p>
        </p:txBody>
      </p:sp>
    </p:spTree>
    <p:extLst>
      <p:ext uri="{BB962C8B-B14F-4D97-AF65-F5344CB8AC3E}">
        <p14:creationId xmlns:p14="http://schemas.microsoft.com/office/powerpoint/2010/main" val="1537057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14913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731502-318C-41A0-83C4-487DB012C3B9}" type="datetimeFigureOut">
              <a:rPr lang="en-US" smtClean="0"/>
              <a:t>2021-08-16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1231206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2021-08-16</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7"/>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089034441"/>
      </p:ext>
    </p:extLst>
  </p:cSld>
  <p:clrMap bg1="dk1" tx1="lt1" bg2="dk2" tx2="lt2" accent1="accent1" accent2="accent2" accent3="accent3" accent4="accent4" accent5="accent5" accent6="accent6" hlink="hlink" folHlink="folHlink"/>
  <p:sldLayoutIdLst>
    <p:sldLayoutId id="2147483679" r:id="rId1"/>
    <p:sldLayoutId id="2147483681" r:id="rId2"/>
    <p:sldLayoutId id="2147483682" r:id="rId3"/>
    <p:sldLayoutId id="2147483683" r:id="rId4"/>
    <p:sldLayoutId id="2147483684" r:id="rId5"/>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businessinsider.com/nyc-residents-coronavirus-antibodies-study-cuomo-2020-4"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1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2.xml"/><Relationship Id="rId1" Type="http://schemas.openxmlformats.org/officeDocument/2006/relationships/slideLayout" Target="../slideLayouts/slideLayout5.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8.png"/></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42.xml.rels><?xml version="1.0" encoding="UTF-8" standalone="yes"?>
<Relationships xmlns="http://schemas.openxmlformats.org/package/2006/relationships"><Relationship Id="rId2" Type="http://schemas.openxmlformats.org/officeDocument/2006/relationships/image" Target="../media/image157.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59.png"/></Relationships>
</file>

<file path=ppt/slides/_rels/slide1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59.png"/></Relationships>
</file>

<file path=ppt/slides/_rels/slide1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pandas.pydata.org/pandas-docs/stable/reference/api/pandas.DataFrame.plot.html"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9.png"/><Relationship Id="rId4" Type="http://schemas.openxmlformats.org/officeDocument/2006/relationships/image" Target="../media/image160.png"/></Relationships>
</file>

<file path=ppt/slides/_rels/slide153.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9.png"/><Relationship Id="rId4" Type="http://schemas.openxmlformats.org/officeDocument/2006/relationships/image" Target="../media/image160.png"/></Relationships>
</file>

<file path=ppt/slides/_rels/slide15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5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5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64.png"/></Relationships>
</file>

<file path=ppt/slides/_rels/slide16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egypt-fwd-augusthq/shared_invite/zt-tml8ps50-PqlOgFnoTBEDL5L_~n8jtQ"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santarabantoosoo/Data-Analysis-NanoDegre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google.com/spreadsheets/d/1VbURG9UQX4oaHhZeuHXW1FVdPLAUFhelfYK4f8N5z6c/edit#gid=0"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9.xml.rels><?xml version="1.0" encoding="UTF-8" standalone="yes"?>
<Relationships xmlns="http://schemas.openxmlformats.org/package/2006/relationships"><Relationship Id="rId3" Type="http://schemas.openxmlformats.org/officeDocument/2006/relationships/hyperlink" Target="https://pypi.org/project/tableone/"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hyperlink" Target="http://www.danieldsjoberg.com/gtsummary/"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businessinsider.com/nyc-residents-coronavirus-antibodies-study-cuomo-2020-4"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2 </a:t>
            </a:r>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170289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382295" y="1291549"/>
            <a:ext cx="5839690" cy="2591162"/>
          </a:xfrm>
          <a:prstGeom prst="rect">
            <a:avLst/>
          </a:prstGeom>
        </p:spPr>
      </p:pic>
      <p:pic>
        <p:nvPicPr>
          <p:cNvPr id="6" name="Picture 5"/>
          <p:cNvPicPr>
            <a:picLocks noChangeAspect="1"/>
          </p:cNvPicPr>
          <p:nvPr/>
        </p:nvPicPr>
        <p:blipFill>
          <a:blip r:embed="rId3"/>
          <a:stretch>
            <a:fillRect/>
          </a:stretch>
        </p:blipFill>
        <p:spPr>
          <a:xfrm>
            <a:off x="53213" y="4565896"/>
            <a:ext cx="5029902" cy="2410161"/>
          </a:xfrm>
          <a:prstGeom prst="rect">
            <a:avLst/>
          </a:prstGeom>
        </p:spPr>
      </p:pic>
      <p:pic>
        <p:nvPicPr>
          <p:cNvPr id="7" name="Picture 6"/>
          <p:cNvPicPr>
            <a:picLocks noChangeAspect="1"/>
          </p:cNvPicPr>
          <p:nvPr/>
        </p:nvPicPr>
        <p:blipFill>
          <a:blip r:embed="rId4"/>
          <a:stretch>
            <a:fillRect/>
          </a:stretch>
        </p:blipFill>
        <p:spPr>
          <a:xfrm rot="20663045">
            <a:off x="53213" y="1567308"/>
            <a:ext cx="9126224" cy="1133633"/>
          </a:xfrm>
          <a:prstGeom prst="rect">
            <a:avLst/>
          </a:prstGeom>
        </p:spPr>
      </p:pic>
      <p:pic>
        <p:nvPicPr>
          <p:cNvPr id="8" name="Picture 7"/>
          <p:cNvPicPr>
            <a:picLocks noChangeAspect="1"/>
          </p:cNvPicPr>
          <p:nvPr/>
        </p:nvPicPr>
        <p:blipFill>
          <a:blip r:embed="rId5"/>
          <a:stretch>
            <a:fillRect/>
          </a:stretch>
        </p:blipFill>
        <p:spPr>
          <a:xfrm>
            <a:off x="3871890" y="389520"/>
            <a:ext cx="7135221" cy="1171739"/>
          </a:xfrm>
          <a:prstGeom prst="rect">
            <a:avLst/>
          </a:prstGeom>
        </p:spPr>
      </p:pic>
      <p:pic>
        <p:nvPicPr>
          <p:cNvPr id="4" name="Picture 3"/>
          <p:cNvPicPr>
            <a:picLocks noChangeAspect="1"/>
          </p:cNvPicPr>
          <p:nvPr/>
        </p:nvPicPr>
        <p:blipFill>
          <a:blip r:embed="rId6"/>
          <a:stretch>
            <a:fillRect/>
          </a:stretch>
        </p:blipFill>
        <p:spPr>
          <a:xfrm>
            <a:off x="3435221" y="2887319"/>
            <a:ext cx="4182059" cy="2191056"/>
          </a:xfrm>
          <a:prstGeom prst="rect">
            <a:avLst/>
          </a:prstGeom>
        </p:spPr>
      </p:pic>
    </p:spTree>
    <p:extLst>
      <p:ext uri="{BB962C8B-B14F-4D97-AF65-F5344CB8AC3E}">
        <p14:creationId xmlns:p14="http://schemas.microsoft.com/office/powerpoint/2010/main" val="21294675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90178" y="2885999"/>
            <a:ext cx="8011643" cy="1086002"/>
          </a:xfrm>
          <a:prstGeom prst="rect">
            <a:avLst/>
          </a:prstGeom>
        </p:spPr>
      </p:pic>
    </p:spTree>
    <p:extLst>
      <p:ext uri="{BB962C8B-B14F-4D97-AF65-F5344CB8AC3E}">
        <p14:creationId xmlns:p14="http://schemas.microsoft.com/office/powerpoint/2010/main" val="18642720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12519" y="1792936"/>
            <a:ext cx="6649378" cy="4677428"/>
          </a:xfrm>
          <a:prstGeom prst="rect">
            <a:avLst/>
          </a:prstGeom>
        </p:spPr>
      </p:pic>
    </p:spTree>
    <p:extLst>
      <p:ext uri="{BB962C8B-B14F-4D97-AF65-F5344CB8AC3E}">
        <p14:creationId xmlns:p14="http://schemas.microsoft.com/office/powerpoint/2010/main" val="23619269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Bias/variance?   Over or under?</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3"/>
              </a:rPr>
              <a:t>A statewide antibody study estimates that 21% of New York City residents have had the coronavirus, Cuomo says.</a:t>
            </a:r>
            <a:r>
              <a:rPr lang="en-US" sz="4000" b="1" dirty="0"/>
              <a:t>”</a:t>
            </a:r>
          </a:p>
        </p:txBody>
      </p:sp>
      <p:sp>
        <p:nvSpPr>
          <p:cNvPr id="4" name="Rectangle 3"/>
          <p:cNvSpPr/>
          <p:nvPr/>
        </p:nvSpPr>
        <p:spPr>
          <a:xfrm>
            <a:off x="8152249" y="5848588"/>
            <a:ext cx="1579278" cy="369332"/>
          </a:xfrm>
          <a:prstGeom prst="rect">
            <a:avLst/>
          </a:prstGeom>
        </p:spPr>
        <p:txBody>
          <a:bodyPr wrap="none">
            <a:spAutoFit/>
          </a:bodyPr>
          <a:lstStyle/>
          <a:p>
            <a:r>
              <a:rPr lang="en-US" b="1" dirty="0" smtClean="0"/>
              <a:t>What u think?</a:t>
            </a:r>
            <a:endParaRPr lang="en-US" b="1" dirty="0"/>
          </a:p>
        </p:txBody>
      </p:sp>
    </p:spTree>
    <p:extLst>
      <p:ext uri="{BB962C8B-B14F-4D97-AF65-F5344CB8AC3E}">
        <p14:creationId xmlns:p14="http://schemas.microsoft.com/office/powerpoint/2010/main" val="17429136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Indoor?</a:t>
            </a:r>
            <a:endParaRPr lang="en-US" dirty="0"/>
          </a:p>
        </p:txBody>
      </p:sp>
      <p:sp>
        <p:nvSpPr>
          <p:cNvPr id="3" name="Content Placeholder 2"/>
          <p:cNvSpPr>
            <a:spLocks noGrp="1"/>
          </p:cNvSpPr>
          <p:nvPr>
            <p:ph idx="1"/>
          </p:nvPr>
        </p:nvSpPr>
        <p:spPr/>
        <p:txBody>
          <a:bodyPr>
            <a:normAutofit/>
          </a:bodyPr>
          <a:lstStyle/>
          <a:p>
            <a:endParaRPr lang="en-US" sz="4000" b="1" dirty="0"/>
          </a:p>
        </p:txBody>
      </p:sp>
      <p:pic>
        <p:nvPicPr>
          <p:cNvPr id="4" name="Picture 3"/>
          <p:cNvPicPr>
            <a:picLocks noChangeAspect="1"/>
          </p:cNvPicPr>
          <p:nvPr/>
        </p:nvPicPr>
        <p:blipFill>
          <a:blip r:embed="rId3"/>
          <a:stretch>
            <a:fillRect/>
          </a:stretch>
        </p:blipFill>
        <p:spPr>
          <a:xfrm>
            <a:off x="1974821" y="2149816"/>
            <a:ext cx="8240275" cy="4286848"/>
          </a:xfrm>
          <a:prstGeom prst="rect">
            <a:avLst/>
          </a:prstGeom>
        </p:spPr>
      </p:pic>
    </p:spTree>
    <p:extLst>
      <p:ext uri="{BB962C8B-B14F-4D97-AF65-F5344CB8AC3E}">
        <p14:creationId xmlns:p14="http://schemas.microsoft.com/office/powerpoint/2010/main" val="12300472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p:txBody>
          <a:bodyPr/>
          <a:lstStyle/>
          <a:p>
            <a:r>
              <a:rPr lang="en-US" dirty="0"/>
              <a:t>What’s the probability the study measured someone who is fully self-quarantined? </a:t>
            </a:r>
            <a:endParaRPr lang="en-US" dirty="0" smtClean="0"/>
          </a:p>
          <a:p>
            <a:endParaRPr lang="en-US" dirty="0"/>
          </a:p>
          <a:p>
            <a:r>
              <a:rPr lang="en-US" dirty="0" smtClean="0"/>
              <a:t>How </a:t>
            </a:r>
            <a:r>
              <a:rPr lang="en-US" dirty="0"/>
              <a:t>many NYC residents are keeping themselves entirely to themselves</a:t>
            </a:r>
            <a:r>
              <a:rPr lang="en-US" dirty="0" smtClean="0"/>
              <a:t>?</a:t>
            </a:r>
          </a:p>
        </p:txBody>
      </p:sp>
    </p:spTree>
    <p:extLst>
      <p:ext uri="{BB962C8B-B14F-4D97-AF65-F5344CB8AC3E}">
        <p14:creationId xmlns:p14="http://schemas.microsoft.com/office/powerpoint/2010/main" val="41507072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87153" y="3372149"/>
            <a:ext cx="10815611" cy="1217102"/>
          </a:xfrm>
          <a:prstGeom prst="rect">
            <a:avLst/>
          </a:prstGeom>
        </p:spPr>
      </p:pic>
    </p:spTree>
    <p:extLst>
      <p:ext uri="{BB962C8B-B14F-4D97-AF65-F5344CB8AC3E}">
        <p14:creationId xmlns:p14="http://schemas.microsoft.com/office/powerpoint/2010/main" val="2150801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295" y="2312125"/>
            <a:ext cx="7897327" cy="3905795"/>
          </a:xfrm>
          <a:prstGeom prst="rect">
            <a:avLst/>
          </a:prstGeom>
        </p:spPr>
      </p:pic>
    </p:spTree>
    <p:extLst>
      <p:ext uri="{BB962C8B-B14F-4D97-AF65-F5344CB8AC3E}">
        <p14:creationId xmlns:p14="http://schemas.microsoft.com/office/powerpoint/2010/main" val="33184791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Undercoverage</a:t>
            </a:r>
            <a:r>
              <a:rPr lang="en-US" dirty="0" smtClean="0"/>
              <a:t>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9319" y="2149816"/>
            <a:ext cx="8240275" cy="4286848"/>
          </a:xfrm>
          <a:prstGeom prst="rect">
            <a:avLst/>
          </a:prstGeom>
        </p:spPr>
      </p:pic>
      <p:sp>
        <p:nvSpPr>
          <p:cNvPr id="5" name="Rectangle 4"/>
          <p:cNvSpPr/>
          <p:nvPr/>
        </p:nvSpPr>
        <p:spPr>
          <a:xfrm>
            <a:off x="9635177" y="6217920"/>
            <a:ext cx="1580882" cy="369332"/>
          </a:xfrm>
          <a:prstGeom prst="rect">
            <a:avLst/>
          </a:prstGeom>
        </p:spPr>
        <p:txBody>
          <a:bodyPr wrap="none">
            <a:spAutoFit/>
          </a:bodyPr>
          <a:lstStyle/>
          <a:p>
            <a:r>
              <a:rPr lang="en-US" b="1" dirty="0"/>
              <a:t>How to solve?</a:t>
            </a:r>
          </a:p>
        </p:txBody>
      </p:sp>
    </p:spTree>
    <p:extLst>
      <p:ext uri="{BB962C8B-B14F-4D97-AF65-F5344CB8AC3E}">
        <p14:creationId xmlns:p14="http://schemas.microsoft.com/office/powerpoint/2010/main" val="28976489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683" y="2475374"/>
            <a:ext cx="6772516" cy="1757855"/>
          </a:xfrm>
          <a:prstGeom prst="rect">
            <a:avLst/>
          </a:prstGeom>
        </p:spPr>
      </p:pic>
      <p:sp>
        <p:nvSpPr>
          <p:cNvPr id="5" name="Rectangle 4"/>
          <p:cNvSpPr/>
          <p:nvPr/>
        </p:nvSpPr>
        <p:spPr>
          <a:xfrm>
            <a:off x="2858220" y="4696923"/>
            <a:ext cx="6553979" cy="584775"/>
          </a:xfrm>
          <a:prstGeom prst="rect">
            <a:avLst/>
          </a:prstGeom>
        </p:spPr>
        <p:txBody>
          <a:bodyPr wrap="square">
            <a:spAutoFit/>
          </a:bodyPr>
          <a:lstStyle/>
          <a:p>
            <a:r>
              <a:rPr lang="en-US" sz="3200" b="1" dirty="0"/>
              <a:t> “all NYC residents </a:t>
            </a:r>
            <a:r>
              <a:rPr lang="en-US" sz="3200" b="1" i="1" dirty="0"/>
              <a:t>who go outside</a:t>
            </a:r>
            <a:r>
              <a:rPr lang="en-US" sz="3200" b="1" dirty="0"/>
              <a:t>”</a:t>
            </a:r>
          </a:p>
        </p:txBody>
      </p:sp>
    </p:spTree>
    <p:extLst>
      <p:ext uri="{BB962C8B-B14F-4D97-AF65-F5344CB8AC3E}">
        <p14:creationId xmlns:p14="http://schemas.microsoft.com/office/powerpoint/2010/main" val="30646865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fixed?</a:t>
            </a:r>
            <a:endParaRPr lang="en-US" dirty="0"/>
          </a:p>
        </p:txBody>
      </p:sp>
      <p:sp>
        <p:nvSpPr>
          <p:cNvPr id="3" name="Content Placeholder 2"/>
          <p:cNvSpPr>
            <a:spLocks noGrp="1"/>
          </p:cNvSpPr>
          <p:nvPr>
            <p:ph idx="1"/>
          </p:nvPr>
        </p:nvSpPr>
        <p:spPr/>
        <p:txBody>
          <a:bodyPr/>
          <a:lstStyle/>
          <a:p>
            <a:endParaRPr lang="en-US"/>
          </a:p>
        </p:txBody>
      </p:sp>
      <p:sp>
        <p:nvSpPr>
          <p:cNvPr id="5" name="Rectangle 4"/>
          <p:cNvSpPr/>
          <p:nvPr/>
        </p:nvSpPr>
        <p:spPr>
          <a:xfrm>
            <a:off x="8887920" y="2640485"/>
            <a:ext cx="2964273" cy="646331"/>
          </a:xfrm>
          <a:prstGeom prst="rect">
            <a:avLst/>
          </a:prstGeom>
        </p:spPr>
        <p:txBody>
          <a:bodyPr wrap="none">
            <a:spAutoFit/>
          </a:bodyPr>
          <a:lstStyle/>
          <a:p>
            <a:r>
              <a:rPr lang="en-US" dirty="0"/>
              <a:t>The study tested people “</a:t>
            </a:r>
            <a:r>
              <a:rPr lang="en-US" dirty="0" smtClean="0"/>
              <a:t>at</a:t>
            </a:r>
          </a:p>
          <a:p>
            <a:r>
              <a:rPr lang="en-US" dirty="0" smtClean="0"/>
              <a:t> </a:t>
            </a:r>
            <a:r>
              <a:rPr lang="en-US" dirty="0"/>
              <a:t>grocery and big-box stores.” </a:t>
            </a:r>
          </a:p>
        </p:txBody>
      </p:sp>
      <p:sp>
        <p:nvSpPr>
          <p:cNvPr id="6" name="Rectangle 5"/>
          <p:cNvSpPr/>
          <p:nvPr/>
        </p:nvSpPr>
        <p:spPr>
          <a:xfrm>
            <a:off x="9271720" y="5731706"/>
            <a:ext cx="1572866" cy="369332"/>
          </a:xfrm>
          <a:prstGeom prst="rect">
            <a:avLst/>
          </a:prstGeom>
        </p:spPr>
        <p:txBody>
          <a:bodyPr wrap="none">
            <a:spAutoFit/>
          </a:bodyPr>
          <a:lstStyle/>
          <a:p>
            <a:r>
              <a:rPr lang="en-US" b="1" dirty="0"/>
              <a:t>Any problem?</a:t>
            </a:r>
          </a:p>
        </p:txBody>
      </p:sp>
      <p:pic>
        <p:nvPicPr>
          <p:cNvPr id="8" name="Picture 7"/>
          <p:cNvPicPr>
            <a:picLocks noChangeAspect="1"/>
          </p:cNvPicPr>
          <p:nvPr/>
        </p:nvPicPr>
        <p:blipFill>
          <a:blip r:embed="rId3"/>
          <a:stretch>
            <a:fillRect/>
          </a:stretch>
        </p:blipFill>
        <p:spPr>
          <a:xfrm>
            <a:off x="2156604" y="2445173"/>
            <a:ext cx="4962884" cy="3655865"/>
          </a:xfrm>
          <a:prstGeom prst="rect">
            <a:avLst/>
          </a:prstGeom>
        </p:spPr>
      </p:pic>
    </p:spTree>
    <p:extLst>
      <p:ext uri="{BB962C8B-B14F-4D97-AF65-F5344CB8AC3E}">
        <p14:creationId xmlns:p14="http://schemas.microsoft.com/office/powerpoint/2010/main" val="3920029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300347" y="2052918"/>
            <a:ext cx="8096250" cy="4572000"/>
          </a:xfrm>
          <a:prstGeom prst="rect">
            <a:avLst/>
          </a:prstGeom>
        </p:spPr>
      </p:pic>
    </p:spTree>
    <p:extLst>
      <p:ext uri="{BB962C8B-B14F-4D97-AF65-F5344CB8AC3E}">
        <p14:creationId xmlns:p14="http://schemas.microsoft.com/office/powerpoint/2010/main" val="5551174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Grocery frequent visits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04415" y="2800262"/>
            <a:ext cx="8383170" cy="1257475"/>
          </a:xfrm>
          <a:prstGeom prst="rect">
            <a:avLst/>
          </a:prstGeom>
        </p:spPr>
      </p:pic>
    </p:spTree>
    <p:extLst>
      <p:ext uri="{BB962C8B-B14F-4D97-AF65-F5344CB8AC3E}">
        <p14:creationId xmlns:p14="http://schemas.microsoft.com/office/powerpoint/2010/main" val="15585443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6840" y="1038556"/>
            <a:ext cx="8202170" cy="4572638"/>
          </a:xfrm>
          <a:prstGeom prst="rect">
            <a:avLst/>
          </a:prstGeom>
        </p:spPr>
      </p:pic>
      <p:sp>
        <p:nvSpPr>
          <p:cNvPr id="5" name="Rectangle 4"/>
          <p:cNvSpPr/>
          <p:nvPr/>
        </p:nvSpPr>
        <p:spPr>
          <a:xfrm>
            <a:off x="9178392" y="5790333"/>
            <a:ext cx="2018501" cy="646331"/>
          </a:xfrm>
          <a:prstGeom prst="rect">
            <a:avLst/>
          </a:prstGeom>
        </p:spPr>
        <p:txBody>
          <a:bodyPr wrap="none">
            <a:spAutoFit/>
          </a:bodyPr>
          <a:lstStyle/>
          <a:p>
            <a:endParaRPr lang="en-US" b="1" dirty="0" smtClean="0">
              <a:latin typeface="charter"/>
            </a:endParaRPr>
          </a:p>
          <a:p>
            <a:r>
              <a:rPr lang="en-US" dirty="0" smtClean="0">
                <a:latin typeface="charter"/>
              </a:rPr>
              <a:t> </a:t>
            </a:r>
            <a:r>
              <a:rPr lang="en-US" b="1" dirty="0">
                <a:latin typeface="charter"/>
              </a:rPr>
              <a:t>volunteer </a:t>
            </a:r>
            <a:r>
              <a:rPr lang="en-US" b="1" dirty="0" smtClean="0">
                <a:latin typeface="charter"/>
              </a:rPr>
              <a:t>bias ?</a:t>
            </a:r>
            <a:endParaRPr lang="en-US" b="1" dirty="0"/>
          </a:p>
        </p:txBody>
      </p:sp>
    </p:spTree>
    <p:extLst>
      <p:ext uri="{BB962C8B-B14F-4D97-AF65-F5344CB8AC3E}">
        <p14:creationId xmlns:p14="http://schemas.microsoft.com/office/powerpoint/2010/main" val="22147083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solve?</a:t>
            </a:r>
            <a:endParaRPr lang="en-US" dirty="0"/>
          </a:p>
        </p:txBody>
      </p:sp>
      <p:sp>
        <p:nvSpPr>
          <p:cNvPr id="3" name="Content Placeholder 2"/>
          <p:cNvSpPr>
            <a:spLocks noGrp="1"/>
          </p:cNvSpPr>
          <p:nvPr>
            <p:ph idx="1"/>
          </p:nvPr>
        </p:nvSpPr>
        <p:spPr/>
        <p:txBody>
          <a:bodyPr/>
          <a:lstStyle/>
          <a:p>
            <a:endParaRPr lang="en-US"/>
          </a:p>
        </p:txBody>
      </p:sp>
      <p:pic>
        <p:nvPicPr>
          <p:cNvPr id="5"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3164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7836" y="2876473"/>
            <a:ext cx="7716327" cy="1105054"/>
          </a:xfrm>
          <a:prstGeom prst="rect">
            <a:avLst/>
          </a:prstGeom>
        </p:spPr>
      </p:pic>
    </p:spTree>
    <p:extLst>
      <p:ext uri="{BB962C8B-B14F-4D97-AF65-F5344CB8AC3E}">
        <p14:creationId xmlns:p14="http://schemas.microsoft.com/office/powerpoint/2010/main" val="21080785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493662" y="2320290"/>
            <a:ext cx="6408964" cy="3589020"/>
          </a:xfrm>
          <a:prstGeom prst="rect">
            <a:avLst/>
          </a:prstGeom>
        </p:spPr>
      </p:pic>
    </p:spTree>
    <p:extLst>
      <p:ext uri="{BB962C8B-B14F-4D97-AF65-F5344CB8AC3E}">
        <p14:creationId xmlns:p14="http://schemas.microsoft.com/office/powerpoint/2010/main" val="21833452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Biased </a:t>
            </a:r>
            <a:r>
              <a:rPr lang="en-US" dirty="0" smtClean="0"/>
              <a:t>conclusions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023494" y="2785973"/>
            <a:ext cx="8145012" cy="1286054"/>
          </a:xfrm>
          <a:prstGeom prst="rect">
            <a:avLst/>
          </a:prstGeom>
        </p:spPr>
      </p:pic>
      <p:sp>
        <p:nvSpPr>
          <p:cNvPr id="6" name="Rectangle 5"/>
          <p:cNvSpPr/>
          <p:nvPr/>
        </p:nvSpPr>
        <p:spPr>
          <a:xfrm>
            <a:off x="5591643" y="5037826"/>
            <a:ext cx="2499934" cy="461665"/>
          </a:xfrm>
          <a:prstGeom prst="rect">
            <a:avLst/>
          </a:prstGeom>
        </p:spPr>
        <p:txBody>
          <a:bodyPr wrap="square">
            <a:spAutoFit/>
          </a:bodyPr>
          <a:lstStyle/>
          <a:p>
            <a:r>
              <a:rPr lang="en-US" sz="2400" b="1" dirty="0"/>
              <a:t>PCR sensitivity</a:t>
            </a:r>
            <a:endParaRPr lang="en-US" b="1" dirty="0"/>
          </a:p>
        </p:txBody>
      </p:sp>
      <p:sp>
        <p:nvSpPr>
          <p:cNvPr id="7" name="Rectangle 6"/>
          <p:cNvSpPr/>
          <p:nvPr/>
        </p:nvSpPr>
        <p:spPr>
          <a:xfrm>
            <a:off x="6094959" y="6146821"/>
            <a:ext cx="1096775" cy="369332"/>
          </a:xfrm>
          <a:prstGeom prst="rect">
            <a:avLst/>
          </a:prstGeom>
        </p:spPr>
        <p:txBody>
          <a:bodyPr wrap="none">
            <a:spAutoFit/>
          </a:bodyPr>
          <a:lstStyle/>
          <a:p>
            <a:r>
              <a:rPr lang="en-US" dirty="0"/>
              <a:t>threshold</a:t>
            </a:r>
          </a:p>
        </p:txBody>
      </p:sp>
      <p:sp>
        <p:nvSpPr>
          <p:cNvPr id="8" name="Down Arrow 7"/>
          <p:cNvSpPr/>
          <p:nvPr/>
        </p:nvSpPr>
        <p:spPr>
          <a:xfrm>
            <a:off x="9109494" y="4589253"/>
            <a:ext cx="1059012" cy="1557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10360659" y="4633315"/>
            <a:ext cx="1651528" cy="1168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6924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vs selection</a:t>
            </a:r>
            <a:endParaRPr lang="en-US" dirty="0"/>
          </a:p>
        </p:txBody>
      </p:sp>
      <p:sp>
        <p:nvSpPr>
          <p:cNvPr id="3" name="Content Placeholder 2"/>
          <p:cNvSpPr>
            <a:spLocks noGrp="1"/>
          </p:cNvSpPr>
          <p:nvPr>
            <p:ph idx="1"/>
          </p:nvPr>
        </p:nvSpPr>
        <p:spPr/>
        <p:txBody>
          <a:bodyPr/>
          <a:lstStyle/>
          <a:p>
            <a:endParaRPr lang="en-US"/>
          </a:p>
        </p:txBody>
      </p:sp>
      <p:sp>
        <p:nvSpPr>
          <p:cNvPr id="4" name="Down Arrow 3"/>
          <p:cNvSpPr/>
          <p:nvPr/>
        </p:nvSpPr>
        <p:spPr>
          <a:xfrm>
            <a:off x="2829464" y="3761117"/>
            <a:ext cx="1507585" cy="1911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6200000">
            <a:off x="5471596" y="3965702"/>
            <a:ext cx="1911251" cy="1502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88471" y="5124892"/>
            <a:ext cx="1571264" cy="461665"/>
          </a:xfrm>
          <a:prstGeom prst="rect">
            <a:avLst/>
          </a:prstGeom>
        </p:spPr>
        <p:txBody>
          <a:bodyPr wrap="none">
            <a:spAutoFit/>
          </a:bodyPr>
          <a:lstStyle/>
          <a:p>
            <a:r>
              <a:rPr lang="ar-EG" sz="2400" b="1" dirty="0"/>
              <a:t>خالصين ؟</a:t>
            </a:r>
            <a:endParaRPr lang="en-US" sz="2400" b="1" dirty="0"/>
          </a:p>
        </p:txBody>
      </p:sp>
    </p:spTree>
    <p:extLst>
      <p:ext uri="{BB962C8B-B14F-4D97-AF65-F5344CB8AC3E}">
        <p14:creationId xmlns:p14="http://schemas.microsoft.com/office/powerpoint/2010/main" val="41248938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 </a:t>
            </a: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1399213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about population?</a:t>
            </a:r>
            <a:endParaRPr lang="en-US" dirty="0"/>
          </a:p>
        </p:txBody>
      </p:sp>
      <p:sp>
        <p:nvSpPr>
          <p:cNvPr id="3" name="Content Placeholder 2"/>
          <p:cNvSpPr>
            <a:spLocks noGrp="1"/>
          </p:cNvSpPr>
          <p:nvPr>
            <p:ph idx="1"/>
          </p:nvPr>
        </p:nvSpPr>
        <p:spPr/>
        <p:txBody>
          <a:bodyPr/>
          <a:lstStyle/>
          <a:p>
            <a:r>
              <a:rPr lang="en-US" dirty="0"/>
              <a:t>What do we know about NYC residents’ actual exposure rate</a:t>
            </a:r>
            <a:r>
              <a:rPr lang="en-US" dirty="0" smtClean="0"/>
              <a:t>?</a:t>
            </a:r>
          </a:p>
          <a:p>
            <a:endParaRPr lang="en-US" dirty="0"/>
          </a:p>
          <a:p>
            <a:endParaRPr lang="en-US" dirty="0" smtClean="0"/>
          </a:p>
          <a:p>
            <a:endParaRPr lang="en-US" dirty="0"/>
          </a:p>
          <a:p>
            <a:pPr marL="0" indent="0">
              <a:lnSpc>
                <a:spcPct val="100000"/>
              </a:lnSpc>
              <a:spcBef>
                <a:spcPts val="0"/>
              </a:spcBef>
              <a:spcAft>
                <a:spcPts val="0"/>
              </a:spcAft>
              <a:buClrTx/>
              <a:buNone/>
              <a:defRPr/>
            </a:pPr>
            <a:r>
              <a:rPr lang="en-US" dirty="0" smtClean="0"/>
              <a:t>- What </a:t>
            </a:r>
            <a:r>
              <a:rPr lang="en-US" dirty="0"/>
              <a:t>do we know for sure?</a:t>
            </a:r>
          </a:p>
          <a:p>
            <a:endParaRPr lang="en-US" dirty="0"/>
          </a:p>
          <a:p>
            <a:pPr marL="0" indent="0">
              <a:buNone/>
            </a:pP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42188426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Insider</a:t>
            </a:r>
            <a:endParaRPr lang="en-US" b="1" dirty="0"/>
          </a:p>
        </p:txBody>
      </p:sp>
      <p:sp>
        <p:nvSpPr>
          <p:cNvPr id="3" name="Content Placeholder 2"/>
          <p:cNvSpPr>
            <a:spLocks noGrp="1"/>
          </p:cNvSpPr>
          <p:nvPr>
            <p:ph idx="1"/>
          </p:nvPr>
        </p:nvSpPr>
        <p:spPr/>
        <p:txBody>
          <a:bodyPr/>
          <a:lstStyle/>
          <a:p>
            <a:r>
              <a:rPr lang="en-US" dirty="0"/>
              <a:t>“preliminary” </a:t>
            </a:r>
            <a:endParaRPr lang="ar-EG" dirty="0" smtClean="0"/>
          </a:p>
          <a:p>
            <a:r>
              <a:rPr lang="en-US" dirty="0" smtClean="0"/>
              <a:t>sampling </a:t>
            </a:r>
            <a:r>
              <a:rPr lang="en-US" dirty="0"/>
              <a:t>issues </a:t>
            </a:r>
            <a:endParaRPr lang="en-US" dirty="0" smtClean="0"/>
          </a:p>
          <a:p>
            <a:endParaRPr lang="en-US" dirty="0"/>
          </a:p>
          <a:p>
            <a:endParaRPr lang="en-US" dirty="0" smtClean="0"/>
          </a:p>
          <a:p>
            <a:endParaRPr lang="en-US" dirty="0"/>
          </a:p>
          <a:p>
            <a:r>
              <a:rPr lang="en-US" dirty="0" smtClean="0"/>
              <a:t>So where is the problem?</a:t>
            </a:r>
            <a:endParaRPr lang="en-US" dirty="0"/>
          </a:p>
        </p:txBody>
      </p:sp>
    </p:spTree>
    <p:extLst>
      <p:ext uri="{BB962C8B-B14F-4D97-AF65-F5344CB8AC3E}">
        <p14:creationId xmlns:p14="http://schemas.microsoft.com/office/powerpoint/2010/main" val="288449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p:txBody>
          <a:bodyPr/>
          <a:lstStyle/>
          <a:p>
            <a:endParaRPr lang="en-US"/>
          </a:p>
        </p:txBody>
      </p:sp>
      <p:pic>
        <p:nvPicPr>
          <p:cNvPr id="2054" name="Picture 6" descr="Online shopping logo design by Ahmad Abbas on Dribb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8453" y="2052918"/>
            <a:ext cx="5836258" cy="437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2823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problem?</a:t>
            </a:r>
            <a:endParaRPr lang="en-US" dirty="0"/>
          </a:p>
        </p:txBody>
      </p:sp>
      <p:sp>
        <p:nvSpPr>
          <p:cNvPr id="3" name="Content Placeholder 2"/>
          <p:cNvSpPr>
            <a:spLocks noGrp="1"/>
          </p:cNvSpPr>
          <p:nvPr>
            <p:ph idx="1"/>
          </p:nvPr>
        </p:nvSpPr>
        <p:spPr/>
        <p:txBody>
          <a:bodyPr/>
          <a:lstStyle/>
          <a:p>
            <a:r>
              <a:rPr lang="en-US" dirty="0" err="1" smtClean="0"/>
              <a:t>Soret</a:t>
            </a:r>
            <a:r>
              <a:rPr lang="en-US" dirty="0" smtClean="0"/>
              <a:t> el telephone el 5arban</a:t>
            </a:r>
            <a:endParaRPr lang="en-US" dirty="0"/>
          </a:p>
        </p:txBody>
      </p:sp>
      <p:pic>
        <p:nvPicPr>
          <p:cNvPr id="2050" name="Picture 2" descr="🇸🇦 عبدالله بن عبدالعزيز su Twitter: &amp;quot;Le téléphone arabe هي لعبة تلفون  خربان سميت بهذا الإسم لأن العرب ينقلون الكلام بسرعة ولو كان خاطئ  #تعلم_الفرنسية http://t.co/BbKq6Xwmpy&amp;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027" y="2589990"/>
            <a:ext cx="3865293" cy="3818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لعبة التلفون الخربان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43" y="3008573"/>
            <a:ext cx="5582819" cy="314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783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a:t>
            </a:r>
            <a:endParaRPr lang="en-US" dirty="0"/>
          </a:p>
        </p:txBody>
      </p:sp>
      <p:sp>
        <p:nvSpPr>
          <p:cNvPr id="3" name="Content Placeholder 2"/>
          <p:cNvSpPr>
            <a:spLocks noGrp="1"/>
          </p:cNvSpPr>
          <p:nvPr>
            <p:ph idx="1"/>
          </p:nvPr>
        </p:nvSpPr>
        <p:spPr/>
        <p:txBody>
          <a:bodyPr/>
          <a:lstStyle/>
          <a:p>
            <a:pPr marL="0" indent="0">
              <a:buNone/>
            </a:pPr>
            <a:r>
              <a:rPr lang="en-US" dirty="0" smtClean="0"/>
              <a:t>1- Read all article?</a:t>
            </a:r>
          </a:p>
          <a:p>
            <a:pPr marL="0" indent="0">
              <a:buNone/>
            </a:pPr>
            <a:r>
              <a:rPr lang="en-US" dirty="0" smtClean="0"/>
              <a:t>2- say I haven’t read </a:t>
            </a:r>
          </a:p>
          <a:p>
            <a:pPr marL="0" indent="0">
              <a:buNone/>
            </a:pPr>
            <a:r>
              <a:rPr lang="en-US" dirty="0" smtClean="0"/>
              <a:t>3- report the title only?</a:t>
            </a:r>
            <a:endParaRPr lang="en-US" dirty="0"/>
          </a:p>
        </p:txBody>
      </p:sp>
      <p:pic>
        <p:nvPicPr>
          <p:cNvPr id="5" name="Picture 4"/>
          <p:cNvPicPr>
            <a:picLocks noChangeAspect="1"/>
          </p:cNvPicPr>
          <p:nvPr/>
        </p:nvPicPr>
        <p:blipFill>
          <a:blip r:embed="rId3"/>
          <a:stretch>
            <a:fillRect/>
          </a:stretch>
        </p:blipFill>
        <p:spPr>
          <a:xfrm>
            <a:off x="6094959" y="2205377"/>
            <a:ext cx="3532914" cy="3532914"/>
          </a:xfrm>
          <a:prstGeom prst="rect">
            <a:avLst/>
          </a:prstGeom>
        </p:spPr>
      </p:pic>
    </p:spTree>
    <p:extLst>
      <p:ext uri="{BB962C8B-B14F-4D97-AF65-F5344CB8AC3E}">
        <p14:creationId xmlns:p14="http://schemas.microsoft.com/office/powerpoint/2010/main" val="10801390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bias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967" y="2794959"/>
            <a:ext cx="9982118" cy="1110358"/>
          </a:xfrm>
          <a:prstGeom prst="rect">
            <a:avLst/>
          </a:prstGeom>
        </p:spPr>
      </p:pic>
    </p:spTree>
    <p:extLst>
      <p:ext uri="{BB962C8B-B14F-4D97-AF65-F5344CB8AC3E}">
        <p14:creationId xmlns:p14="http://schemas.microsoft.com/office/powerpoint/2010/main" val="1205230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reporting bias happens? </a:t>
            </a:r>
            <a:endParaRPr lang="en-US" dirty="0"/>
          </a:p>
        </p:txBody>
      </p:sp>
      <p:sp>
        <p:nvSpPr>
          <p:cNvPr id="3" name="Content Placeholder 2"/>
          <p:cNvSpPr>
            <a:spLocks noGrp="1"/>
          </p:cNvSpPr>
          <p:nvPr>
            <p:ph idx="1"/>
          </p:nvPr>
        </p:nvSpPr>
        <p:spPr/>
        <p:txBody>
          <a:bodyPr/>
          <a:lstStyle/>
          <a:p>
            <a:r>
              <a:rPr lang="en-US" dirty="0" smtClean="0"/>
              <a:t>Journal club? </a:t>
            </a:r>
          </a:p>
          <a:p>
            <a:r>
              <a:rPr lang="en-US" dirty="0" smtClean="0"/>
              <a:t>Twitter? </a:t>
            </a:r>
          </a:p>
          <a:p>
            <a:r>
              <a:rPr lang="en-US" dirty="0" smtClean="0"/>
              <a:t>Trick </a:t>
            </a:r>
          </a:p>
          <a:p>
            <a:r>
              <a:rPr lang="en-US" dirty="0"/>
              <a:t>Feel </a:t>
            </a:r>
            <a:r>
              <a:rPr lang="en-US" dirty="0" smtClean="0"/>
              <a:t>better</a:t>
            </a:r>
          </a:p>
          <a:p>
            <a:r>
              <a:rPr lang="en-US" dirty="0" smtClean="0"/>
              <a:t>Advertising a scientific article </a:t>
            </a:r>
          </a:p>
          <a:p>
            <a:endParaRPr lang="en-US" dirty="0"/>
          </a:p>
        </p:txBody>
      </p:sp>
    </p:spTree>
    <p:extLst>
      <p:ext uri="{BB962C8B-B14F-4D97-AF65-F5344CB8AC3E}">
        <p14:creationId xmlns:p14="http://schemas.microsoft.com/office/powerpoint/2010/main" val="3833487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5817961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study worthless?</a:t>
            </a:r>
            <a:endParaRPr lang="en-US" dirty="0"/>
          </a:p>
        </p:txBody>
      </p:sp>
      <p:sp>
        <p:nvSpPr>
          <p:cNvPr id="3" name="Content Placeholder 2"/>
          <p:cNvSpPr>
            <a:spLocks noGrp="1"/>
          </p:cNvSpPr>
          <p:nvPr>
            <p:ph idx="1"/>
          </p:nvPr>
        </p:nvSpPr>
        <p:spPr/>
        <p:txBody>
          <a:bodyPr/>
          <a:lstStyle/>
          <a:p>
            <a:r>
              <a:rPr lang="en-US" dirty="0" smtClean="0"/>
              <a:t>As good as the assumptions</a:t>
            </a:r>
          </a:p>
          <a:p>
            <a:endParaRPr lang="en-US" dirty="0" smtClean="0"/>
          </a:p>
          <a:p>
            <a:endParaRPr lang="en-US" dirty="0"/>
          </a:p>
        </p:txBody>
      </p:sp>
    </p:spTree>
    <p:extLst>
      <p:ext uri="{BB962C8B-B14F-4D97-AF65-F5344CB8AC3E}">
        <p14:creationId xmlns:p14="http://schemas.microsoft.com/office/powerpoint/2010/main" val="3711988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55880" y="2439406"/>
            <a:ext cx="9631119" cy="3600953"/>
          </a:xfrm>
          <a:prstGeom prst="rect">
            <a:avLst/>
          </a:prstGeom>
        </p:spPr>
      </p:pic>
    </p:spTree>
    <p:extLst>
      <p:ext uri="{BB962C8B-B14F-4D97-AF65-F5344CB8AC3E}">
        <p14:creationId xmlns:p14="http://schemas.microsoft.com/office/powerpoint/2010/main" val="11854813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Simpson’s paradox revisited?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049853" y="4397249"/>
            <a:ext cx="1479430" cy="1721260"/>
          </a:xfrm>
          <a:prstGeom prst="rect">
            <a:avLst/>
          </a:prstGeom>
        </p:spPr>
      </p:pic>
    </p:spTree>
    <p:extLst>
      <p:ext uri="{BB962C8B-B14F-4D97-AF65-F5344CB8AC3E}">
        <p14:creationId xmlns:p14="http://schemas.microsoft.com/office/powerpoint/2010/main" val="7923245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group and aggregate?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38718" y="2873903"/>
            <a:ext cx="4819507" cy="3046693"/>
          </a:xfrm>
          <a:prstGeom prst="rect">
            <a:avLst/>
          </a:prstGeom>
        </p:spPr>
      </p:pic>
      <p:pic>
        <p:nvPicPr>
          <p:cNvPr id="5" name="Picture 4"/>
          <p:cNvPicPr>
            <a:picLocks noChangeAspect="1"/>
          </p:cNvPicPr>
          <p:nvPr/>
        </p:nvPicPr>
        <p:blipFill>
          <a:blip r:embed="rId4"/>
          <a:stretch>
            <a:fillRect/>
          </a:stretch>
        </p:blipFill>
        <p:spPr>
          <a:xfrm>
            <a:off x="10049853" y="4397249"/>
            <a:ext cx="1479430" cy="1721260"/>
          </a:xfrm>
          <a:prstGeom prst="rect">
            <a:avLst/>
          </a:prstGeom>
        </p:spPr>
      </p:pic>
    </p:spTree>
    <p:extLst>
      <p:ext uri="{BB962C8B-B14F-4D97-AF65-F5344CB8AC3E}">
        <p14:creationId xmlns:p14="http://schemas.microsoft.com/office/powerpoint/2010/main" val="393484629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85842" y="1429135"/>
            <a:ext cx="7964011" cy="1047896"/>
          </a:xfrm>
          <a:prstGeom prst="rect">
            <a:avLst/>
          </a:prstGeom>
        </p:spPr>
      </p:pic>
      <p:pic>
        <p:nvPicPr>
          <p:cNvPr id="5" name="Picture 4"/>
          <p:cNvPicPr>
            <a:picLocks noChangeAspect="1"/>
          </p:cNvPicPr>
          <p:nvPr/>
        </p:nvPicPr>
        <p:blipFill>
          <a:blip r:embed="rId3"/>
          <a:stretch>
            <a:fillRect/>
          </a:stretch>
        </p:blipFill>
        <p:spPr>
          <a:xfrm>
            <a:off x="2113994" y="2910447"/>
            <a:ext cx="7935859" cy="1086002"/>
          </a:xfrm>
          <a:prstGeom prst="rect">
            <a:avLst/>
          </a:prstGeom>
        </p:spPr>
      </p:pic>
      <p:pic>
        <p:nvPicPr>
          <p:cNvPr id="7" name="Picture 6"/>
          <p:cNvPicPr>
            <a:picLocks noChangeAspect="1"/>
          </p:cNvPicPr>
          <p:nvPr/>
        </p:nvPicPr>
        <p:blipFill>
          <a:blip r:embed="rId4"/>
          <a:stretch>
            <a:fillRect/>
          </a:stretch>
        </p:blipFill>
        <p:spPr>
          <a:xfrm>
            <a:off x="4751496" y="4652707"/>
            <a:ext cx="4448796" cy="2029108"/>
          </a:xfrm>
          <a:prstGeom prst="rect">
            <a:avLst/>
          </a:prstGeom>
        </p:spPr>
      </p:pic>
    </p:spTree>
    <p:extLst>
      <p:ext uri="{BB962C8B-B14F-4D97-AF65-F5344CB8AC3E}">
        <p14:creationId xmlns:p14="http://schemas.microsoft.com/office/powerpoint/2010/main" val="879155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340503605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Multiindex</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69273" y="1446281"/>
            <a:ext cx="5020376" cy="5182323"/>
          </a:xfrm>
          <a:prstGeom prst="rect">
            <a:avLst/>
          </a:prstGeom>
        </p:spPr>
      </p:pic>
      <p:sp>
        <p:nvSpPr>
          <p:cNvPr id="6" name="TextBox 5"/>
          <p:cNvSpPr txBox="1"/>
          <p:nvPr/>
        </p:nvSpPr>
        <p:spPr>
          <a:xfrm>
            <a:off x="8833449" y="3467819"/>
            <a:ext cx="2044149" cy="923330"/>
          </a:xfrm>
          <a:prstGeom prst="rect">
            <a:avLst/>
          </a:prstGeom>
          <a:noFill/>
        </p:spPr>
        <p:txBody>
          <a:bodyPr wrap="none" rtlCol="0">
            <a:spAutoFit/>
          </a:bodyPr>
          <a:lstStyle/>
          <a:p>
            <a:r>
              <a:rPr lang="en-US" dirty="0" smtClean="0"/>
              <a:t>How to?  </a:t>
            </a:r>
          </a:p>
          <a:p>
            <a:endParaRPr lang="en-US" dirty="0"/>
          </a:p>
          <a:p>
            <a:r>
              <a:rPr lang="en-US" dirty="0" smtClean="0"/>
              <a:t>How to remove?</a:t>
            </a:r>
            <a:endParaRPr lang="en-US" dirty="0"/>
          </a:p>
        </p:txBody>
      </p:sp>
    </p:spTree>
    <p:extLst>
      <p:ext uri="{BB962C8B-B14F-4D97-AF65-F5344CB8AC3E}">
        <p14:creationId xmlns:p14="http://schemas.microsoft.com/office/powerpoint/2010/main" val="233058302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848742" y="3616420"/>
            <a:ext cx="4201111" cy="3000794"/>
          </a:xfrm>
          <a:prstGeom prst="rect">
            <a:avLst/>
          </a:prstGeom>
        </p:spPr>
      </p:pic>
      <p:pic>
        <p:nvPicPr>
          <p:cNvPr id="5" name="Picture 4"/>
          <p:cNvPicPr>
            <a:picLocks noChangeAspect="1"/>
          </p:cNvPicPr>
          <p:nvPr/>
        </p:nvPicPr>
        <p:blipFill>
          <a:blip r:embed="rId3"/>
          <a:stretch>
            <a:fillRect/>
          </a:stretch>
        </p:blipFill>
        <p:spPr>
          <a:xfrm>
            <a:off x="912707" y="3019076"/>
            <a:ext cx="3485697" cy="3598138"/>
          </a:xfrm>
          <a:prstGeom prst="rect">
            <a:avLst/>
          </a:prstGeom>
        </p:spPr>
      </p:pic>
      <p:pic>
        <p:nvPicPr>
          <p:cNvPr id="6" name="Picture 5"/>
          <p:cNvPicPr>
            <a:picLocks noChangeAspect="1"/>
          </p:cNvPicPr>
          <p:nvPr/>
        </p:nvPicPr>
        <p:blipFill>
          <a:blip r:embed="rId4"/>
          <a:stretch>
            <a:fillRect/>
          </a:stretch>
        </p:blipFill>
        <p:spPr>
          <a:xfrm>
            <a:off x="1528414" y="1729571"/>
            <a:ext cx="7640116" cy="1095528"/>
          </a:xfrm>
          <a:prstGeom prst="rect">
            <a:avLst/>
          </a:prstGeom>
        </p:spPr>
      </p:pic>
      <p:sp>
        <p:nvSpPr>
          <p:cNvPr id="7" name="TextBox 6"/>
          <p:cNvSpPr txBox="1"/>
          <p:nvPr/>
        </p:nvSpPr>
        <p:spPr>
          <a:xfrm>
            <a:off x="10558732" y="2825099"/>
            <a:ext cx="1321196" cy="923330"/>
          </a:xfrm>
          <a:prstGeom prst="rect">
            <a:avLst/>
          </a:prstGeom>
          <a:noFill/>
        </p:spPr>
        <p:txBody>
          <a:bodyPr wrap="none" rtlCol="0">
            <a:spAutoFit/>
          </a:bodyPr>
          <a:lstStyle/>
          <a:p>
            <a:r>
              <a:rPr lang="en-US" dirty="0" smtClean="0"/>
              <a:t>Modify to </a:t>
            </a:r>
          </a:p>
          <a:p>
            <a:r>
              <a:rPr lang="en-US" dirty="0" smtClean="0"/>
              <a:t>Get the </a:t>
            </a:r>
          </a:p>
          <a:p>
            <a:r>
              <a:rPr lang="en-US" dirty="0" err="1" smtClean="0"/>
              <a:t>multiindex</a:t>
            </a:r>
            <a:endParaRPr lang="en-US" dirty="0"/>
          </a:p>
        </p:txBody>
      </p:sp>
    </p:spTree>
    <p:extLst>
      <p:ext uri="{BB962C8B-B14F-4D97-AF65-F5344CB8AC3E}">
        <p14:creationId xmlns:p14="http://schemas.microsoft.com/office/powerpoint/2010/main" val="162170928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504" y="231266"/>
            <a:ext cx="9784080" cy="1508760"/>
          </a:xfrm>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993127" y="3673037"/>
            <a:ext cx="4201111" cy="3000794"/>
          </a:xfrm>
          <a:prstGeom prst="rect">
            <a:avLst/>
          </a:prstGeom>
        </p:spPr>
      </p:pic>
      <p:pic>
        <p:nvPicPr>
          <p:cNvPr id="5" name="Picture 4"/>
          <p:cNvPicPr>
            <a:picLocks noChangeAspect="1"/>
          </p:cNvPicPr>
          <p:nvPr/>
        </p:nvPicPr>
        <p:blipFill>
          <a:blip r:embed="rId3"/>
          <a:stretch>
            <a:fillRect/>
          </a:stretch>
        </p:blipFill>
        <p:spPr>
          <a:xfrm>
            <a:off x="646111" y="3139638"/>
            <a:ext cx="3485697" cy="3598138"/>
          </a:xfrm>
          <a:prstGeom prst="rect">
            <a:avLst/>
          </a:prstGeom>
        </p:spPr>
      </p:pic>
      <p:pic>
        <p:nvPicPr>
          <p:cNvPr id="6" name="Picture 5"/>
          <p:cNvPicPr>
            <a:picLocks noChangeAspect="1"/>
          </p:cNvPicPr>
          <p:nvPr/>
        </p:nvPicPr>
        <p:blipFill>
          <a:blip r:embed="rId4"/>
          <a:stretch>
            <a:fillRect/>
          </a:stretch>
        </p:blipFill>
        <p:spPr>
          <a:xfrm>
            <a:off x="3346883" y="598626"/>
            <a:ext cx="7640116" cy="1095528"/>
          </a:xfrm>
          <a:prstGeom prst="rect">
            <a:avLst/>
          </a:prstGeom>
        </p:spPr>
      </p:pic>
      <p:pic>
        <p:nvPicPr>
          <p:cNvPr id="8" name="Picture 7"/>
          <p:cNvPicPr>
            <a:picLocks noChangeAspect="1"/>
          </p:cNvPicPr>
          <p:nvPr/>
        </p:nvPicPr>
        <p:blipFill>
          <a:blip r:embed="rId5"/>
          <a:stretch>
            <a:fillRect/>
          </a:stretch>
        </p:blipFill>
        <p:spPr>
          <a:xfrm>
            <a:off x="4923411" y="1886697"/>
            <a:ext cx="7268589" cy="1514686"/>
          </a:xfrm>
          <a:prstGeom prst="rect">
            <a:avLst/>
          </a:prstGeom>
        </p:spPr>
      </p:pic>
      <p:sp>
        <p:nvSpPr>
          <p:cNvPr id="9" name="TextBox 8"/>
          <p:cNvSpPr txBox="1"/>
          <p:nvPr/>
        </p:nvSpPr>
        <p:spPr>
          <a:xfrm>
            <a:off x="9435128" y="4114800"/>
            <a:ext cx="2756872" cy="646331"/>
          </a:xfrm>
          <a:prstGeom prst="rect">
            <a:avLst/>
          </a:prstGeom>
          <a:noFill/>
        </p:spPr>
        <p:txBody>
          <a:bodyPr wrap="square" rtlCol="0">
            <a:spAutoFit/>
          </a:bodyPr>
          <a:lstStyle/>
          <a:p>
            <a:r>
              <a:rPr lang="en-US" dirty="0" smtClean="0"/>
              <a:t>How to revert </a:t>
            </a:r>
          </a:p>
          <a:p>
            <a:r>
              <a:rPr lang="en-US" dirty="0" smtClean="0"/>
              <a:t>multilevel </a:t>
            </a:r>
            <a:r>
              <a:rPr lang="en-US" dirty="0"/>
              <a:t> </a:t>
            </a:r>
            <a:r>
              <a:rPr lang="en-US" dirty="0" smtClean="0"/>
              <a:t>index?</a:t>
            </a:r>
            <a:endParaRPr lang="en-US" dirty="0"/>
          </a:p>
        </p:txBody>
      </p:sp>
    </p:spTree>
    <p:extLst>
      <p:ext uri="{BB962C8B-B14F-4D97-AF65-F5344CB8AC3E}">
        <p14:creationId xmlns:p14="http://schemas.microsoft.com/office/powerpoint/2010/main" val="14109993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Rename and reset</a:t>
            </a:r>
            <a:endParaRPr lang="en-US" dirty="0"/>
          </a:p>
        </p:txBody>
      </p:sp>
      <p:sp>
        <p:nvSpPr>
          <p:cNvPr id="5" name="Text Placeholder 4"/>
          <p:cNvSpPr>
            <a:spLocks noGrp="1"/>
          </p:cNvSpPr>
          <p:nvPr>
            <p:ph type="body" idx="1"/>
          </p:nvPr>
        </p:nvSpPr>
        <p:spPr/>
        <p:txBody>
          <a:bodyPr/>
          <a:lstStyle/>
          <a:p>
            <a:r>
              <a:rPr lang="en-US" dirty="0" smtClean="0"/>
              <a:t>Rename columns</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Reset index</a:t>
            </a:r>
            <a:endParaRPr lang="en-US" dirty="0"/>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3"/>
          <a:stretch>
            <a:fillRect/>
          </a:stretch>
        </p:blipFill>
        <p:spPr>
          <a:xfrm>
            <a:off x="231600" y="2965173"/>
            <a:ext cx="5422895" cy="962159"/>
          </a:xfrm>
          <a:prstGeom prst="rect">
            <a:avLst/>
          </a:prstGeom>
        </p:spPr>
      </p:pic>
      <p:pic>
        <p:nvPicPr>
          <p:cNvPr id="10" name="Picture 9"/>
          <p:cNvPicPr>
            <a:picLocks noChangeAspect="1"/>
          </p:cNvPicPr>
          <p:nvPr/>
        </p:nvPicPr>
        <p:blipFill>
          <a:blip r:embed="rId4"/>
          <a:stretch>
            <a:fillRect/>
          </a:stretch>
        </p:blipFill>
        <p:spPr>
          <a:xfrm>
            <a:off x="108951" y="4411243"/>
            <a:ext cx="5668191" cy="2120617"/>
          </a:xfrm>
          <a:prstGeom prst="rect">
            <a:avLst/>
          </a:prstGeom>
        </p:spPr>
      </p:pic>
      <p:pic>
        <p:nvPicPr>
          <p:cNvPr id="11" name="Picture 10"/>
          <p:cNvPicPr>
            <a:picLocks noChangeAspect="1"/>
          </p:cNvPicPr>
          <p:nvPr/>
        </p:nvPicPr>
        <p:blipFill>
          <a:blip r:embed="rId5"/>
          <a:stretch>
            <a:fillRect/>
          </a:stretch>
        </p:blipFill>
        <p:spPr>
          <a:xfrm>
            <a:off x="7227868" y="2969771"/>
            <a:ext cx="3705742" cy="743054"/>
          </a:xfrm>
          <a:prstGeom prst="rect">
            <a:avLst/>
          </a:prstGeom>
        </p:spPr>
      </p:pic>
      <p:pic>
        <p:nvPicPr>
          <p:cNvPr id="12" name="Picture 11"/>
          <p:cNvPicPr>
            <a:picLocks noChangeAspect="1"/>
          </p:cNvPicPr>
          <p:nvPr/>
        </p:nvPicPr>
        <p:blipFill>
          <a:blip r:embed="rId6"/>
          <a:stretch>
            <a:fillRect/>
          </a:stretch>
        </p:blipFill>
        <p:spPr>
          <a:xfrm>
            <a:off x="6494012" y="3959751"/>
            <a:ext cx="5426394" cy="2572109"/>
          </a:xfrm>
          <a:prstGeom prst="rect">
            <a:avLst/>
          </a:prstGeom>
        </p:spPr>
      </p:pic>
    </p:spTree>
    <p:extLst>
      <p:ext uri="{BB962C8B-B14F-4D97-AF65-F5344CB8AC3E}">
        <p14:creationId xmlns:p14="http://schemas.microsoft.com/office/powerpoint/2010/main" val="77939355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 </a:t>
            </a:r>
            <a:r>
              <a:rPr lang="en-US" dirty="0" err="1" smtClean="0"/>
              <a:t>groupby</a:t>
            </a:r>
            <a:r>
              <a:rPr lang="en-US" dirty="0" smtClean="0"/>
              <a:t>   vs   </a:t>
            </a:r>
            <a:r>
              <a:rPr lang="en-US" dirty="0" err="1" smtClean="0"/>
              <a:t>pivot_table</a:t>
            </a:r>
            <a:r>
              <a:rPr lang="en-US" dirty="0" smtClean="0"/>
              <a:t/>
            </a:r>
            <a:br>
              <a:rPr lang="en-US" dirty="0" smtClean="0"/>
            </a:br>
            <a:r>
              <a:rPr lang="en-US" dirty="0" smtClean="0"/>
              <a:t> vs    crosstab     vs     pivot</a:t>
            </a:r>
            <a:r>
              <a:rPr lang="en-US" dirty="0"/>
              <a:t/>
            </a:r>
            <a:br>
              <a:rPr lang="en-US" dirty="0"/>
            </a:br>
            <a:endParaRPr lang="en-US" dirty="0"/>
          </a:p>
        </p:txBody>
      </p:sp>
      <p:sp>
        <p:nvSpPr>
          <p:cNvPr id="8" name="Content Placeholder 7"/>
          <p:cNvSpPr>
            <a:spLocks noGrp="1"/>
          </p:cNvSpPr>
          <p:nvPr>
            <p:ph idx="1"/>
          </p:nvPr>
        </p:nvSpPr>
        <p:spPr/>
        <p:txBody>
          <a:bodyPr/>
          <a:lstStyle/>
          <a:p>
            <a:endParaRPr lang="en-US"/>
          </a:p>
        </p:txBody>
      </p:sp>
      <p:pic>
        <p:nvPicPr>
          <p:cNvPr id="7170" name="Picture 2" descr="Triplets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575" y="2052918"/>
            <a:ext cx="5175517" cy="359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6192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6443" y="1243281"/>
            <a:ext cx="8240275" cy="2448267"/>
          </a:xfrm>
          <a:prstGeom prst="rect">
            <a:avLst/>
          </a:prstGeom>
        </p:spPr>
      </p:pic>
      <p:pic>
        <p:nvPicPr>
          <p:cNvPr id="5" name="Picture 4"/>
          <p:cNvPicPr>
            <a:picLocks noChangeAspect="1"/>
          </p:cNvPicPr>
          <p:nvPr/>
        </p:nvPicPr>
        <p:blipFill>
          <a:blip r:embed="rId4"/>
          <a:stretch>
            <a:fillRect/>
          </a:stretch>
        </p:blipFill>
        <p:spPr>
          <a:xfrm>
            <a:off x="379562" y="3800921"/>
            <a:ext cx="4764656" cy="2927684"/>
          </a:xfrm>
          <a:prstGeom prst="rect">
            <a:avLst/>
          </a:prstGeom>
        </p:spPr>
      </p:pic>
      <p:pic>
        <p:nvPicPr>
          <p:cNvPr id="6" name="Picture 5"/>
          <p:cNvPicPr>
            <a:picLocks noChangeAspect="1"/>
          </p:cNvPicPr>
          <p:nvPr/>
        </p:nvPicPr>
        <p:blipFill>
          <a:blip r:embed="rId5"/>
          <a:stretch>
            <a:fillRect/>
          </a:stretch>
        </p:blipFill>
        <p:spPr>
          <a:xfrm>
            <a:off x="5576581" y="3800920"/>
            <a:ext cx="4513050" cy="2985422"/>
          </a:xfrm>
          <a:prstGeom prst="rect">
            <a:avLst/>
          </a:prstGeom>
        </p:spPr>
      </p:pic>
      <p:sp>
        <p:nvSpPr>
          <p:cNvPr id="7" name="TextBox 6"/>
          <p:cNvSpPr txBox="1"/>
          <p:nvPr/>
        </p:nvSpPr>
        <p:spPr>
          <a:xfrm>
            <a:off x="10679502" y="2812211"/>
            <a:ext cx="1107996" cy="646331"/>
          </a:xfrm>
          <a:prstGeom prst="rect">
            <a:avLst/>
          </a:prstGeom>
          <a:noFill/>
        </p:spPr>
        <p:txBody>
          <a:bodyPr wrap="none" rtlCol="0">
            <a:spAutoFit/>
          </a:bodyPr>
          <a:lstStyle/>
          <a:p>
            <a:r>
              <a:rPr lang="en-US" dirty="0" smtClean="0"/>
              <a:t>Wide vs </a:t>
            </a:r>
          </a:p>
          <a:p>
            <a:r>
              <a:rPr lang="en-US" dirty="0" smtClean="0"/>
              <a:t>Long?</a:t>
            </a:r>
            <a:endParaRPr lang="en-US" dirty="0"/>
          </a:p>
        </p:txBody>
      </p:sp>
      <p:sp>
        <p:nvSpPr>
          <p:cNvPr id="10" name="TextBox 9"/>
          <p:cNvSpPr txBox="1"/>
          <p:nvPr/>
        </p:nvSpPr>
        <p:spPr>
          <a:xfrm>
            <a:off x="10489721" y="4572000"/>
            <a:ext cx="1713931" cy="369332"/>
          </a:xfrm>
          <a:prstGeom prst="rect">
            <a:avLst/>
          </a:prstGeom>
          <a:noFill/>
        </p:spPr>
        <p:txBody>
          <a:bodyPr wrap="none" rtlCol="0">
            <a:spAutoFit/>
          </a:bodyPr>
          <a:lstStyle/>
          <a:p>
            <a:r>
              <a:rPr lang="en-US" dirty="0" smtClean="0"/>
              <a:t>When to use?</a:t>
            </a:r>
            <a:endParaRPr lang="en-US" dirty="0"/>
          </a:p>
        </p:txBody>
      </p:sp>
    </p:spTree>
    <p:extLst>
      <p:ext uri="{BB962C8B-B14F-4D97-AF65-F5344CB8AC3E}">
        <p14:creationId xmlns:p14="http://schemas.microsoft.com/office/powerpoint/2010/main" val="42506916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79561" y="2693327"/>
            <a:ext cx="11147209" cy="3886742"/>
          </a:xfrm>
          <a:prstGeom prst="rect">
            <a:avLst/>
          </a:prstGeom>
        </p:spPr>
      </p:pic>
    </p:spTree>
    <p:extLst>
      <p:ext uri="{BB962C8B-B14F-4D97-AF65-F5344CB8AC3E}">
        <p14:creationId xmlns:p14="http://schemas.microsoft.com/office/powerpoint/2010/main" val="375123854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942" y="2011680"/>
            <a:ext cx="7230484" cy="914528"/>
          </a:xfrm>
          <a:prstGeom prst="rect">
            <a:avLst/>
          </a:prstGeom>
        </p:spPr>
      </p:pic>
      <p:pic>
        <p:nvPicPr>
          <p:cNvPr id="5" name="Picture 4"/>
          <p:cNvPicPr>
            <a:picLocks noChangeAspect="1"/>
          </p:cNvPicPr>
          <p:nvPr/>
        </p:nvPicPr>
        <p:blipFill>
          <a:blip r:embed="rId3"/>
          <a:stretch>
            <a:fillRect/>
          </a:stretch>
        </p:blipFill>
        <p:spPr>
          <a:xfrm>
            <a:off x="0" y="5236235"/>
            <a:ext cx="7983064" cy="676369"/>
          </a:xfrm>
          <a:prstGeom prst="rect">
            <a:avLst/>
          </a:prstGeom>
        </p:spPr>
      </p:pic>
      <p:pic>
        <p:nvPicPr>
          <p:cNvPr id="6" name="Picture 5"/>
          <p:cNvPicPr>
            <a:picLocks noChangeAspect="1"/>
          </p:cNvPicPr>
          <p:nvPr/>
        </p:nvPicPr>
        <p:blipFill>
          <a:blip r:embed="rId4"/>
          <a:stretch>
            <a:fillRect/>
          </a:stretch>
        </p:blipFill>
        <p:spPr>
          <a:xfrm>
            <a:off x="8220230" y="1406629"/>
            <a:ext cx="3969688" cy="2625983"/>
          </a:xfrm>
          <a:prstGeom prst="rect">
            <a:avLst/>
          </a:prstGeom>
        </p:spPr>
      </p:pic>
      <p:pic>
        <p:nvPicPr>
          <p:cNvPr id="7" name="Picture 6"/>
          <p:cNvPicPr>
            <a:picLocks noChangeAspect="1"/>
          </p:cNvPicPr>
          <p:nvPr/>
        </p:nvPicPr>
        <p:blipFill>
          <a:blip r:embed="rId5"/>
          <a:stretch>
            <a:fillRect/>
          </a:stretch>
        </p:blipFill>
        <p:spPr>
          <a:xfrm>
            <a:off x="8220230" y="4114800"/>
            <a:ext cx="3969688" cy="2509462"/>
          </a:xfrm>
          <a:prstGeom prst="rect">
            <a:avLst/>
          </a:prstGeom>
        </p:spPr>
      </p:pic>
    </p:spTree>
    <p:extLst>
      <p:ext uri="{BB962C8B-B14F-4D97-AF65-F5344CB8AC3E}">
        <p14:creationId xmlns:p14="http://schemas.microsoft.com/office/powerpoint/2010/main" val="348499581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pivot_table</a:t>
            </a:r>
            <a:r>
              <a:rPr lang="en-US" dirty="0"/>
              <a:t> </a:t>
            </a:r>
            <a:r>
              <a:rPr lang="en-US" dirty="0" smtClean="0"/>
              <a:t>vs </a:t>
            </a:r>
            <a:r>
              <a:rPr lang="en-US" dirty="0" err="1" smtClean="0"/>
              <a:t>pd.crosstab</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79256" y="3500847"/>
            <a:ext cx="7312594" cy="2416874"/>
          </a:xfrm>
          <a:prstGeom prst="rect">
            <a:avLst/>
          </a:prstGeom>
        </p:spPr>
      </p:pic>
      <p:pic>
        <p:nvPicPr>
          <p:cNvPr id="5" name="Picture 4"/>
          <p:cNvPicPr>
            <a:picLocks noChangeAspect="1"/>
          </p:cNvPicPr>
          <p:nvPr/>
        </p:nvPicPr>
        <p:blipFill>
          <a:blip r:embed="rId4"/>
          <a:stretch>
            <a:fillRect/>
          </a:stretch>
        </p:blipFill>
        <p:spPr>
          <a:xfrm>
            <a:off x="1920284" y="2118827"/>
            <a:ext cx="7430537" cy="790685"/>
          </a:xfrm>
          <a:prstGeom prst="rect">
            <a:avLst/>
          </a:prstGeom>
        </p:spPr>
      </p:pic>
    </p:spTree>
    <p:extLst>
      <p:ext uri="{BB962C8B-B14F-4D97-AF65-F5344CB8AC3E}">
        <p14:creationId xmlns:p14="http://schemas.microsoft.com/office/powerpoint/2010/main" val="153540980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relative frequency?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28522" y="2576393"/>
            <a:ext cx="6134956" cy="1705213"/>
          </a:xfrm>
          <a:prstGeom prst="rect">
            <a:avLst/>
          </a:prstGeom>
        </p:spPr>
      </p:pic>
    </p:spTree>
    <p:extLst>
      <p:ext uri="{BB962C8B-B14F-4D97-AF65-F5344CB8AC3E}">
        <p14:creationId xmlns:p14="http://schemas.microsoft.com/office/powerpoint/2010/main" val="304800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609826" y="6378694"/>
            <a:ext cx="1854995" cy="369332"/>
          </a:xfrm>
          <a:prstGeom prst="rect">
            <a:avLst/>
          </a:prstGeom>
          <a:noFill/>
        </p:spPr>
        <p:txBody>
          <a:bodyPr wrap="none" rtlCol="0">
            <a:spAutoFit/>
          </a:bodyPr>
          <a:lstStyle/>
          <a:p>
            <a:r>
              <a:rPr lang="en-US" dirty="0" smtClean="0"/>
              <a:t>Any idea why?</a:t>
            </a:r>
            <a:endParaRPr lang="en-US" dirty="0"/>
          </a:p>
        </p:txBody>
      </p:sp>
    </p:spTree>
    <p:extLst>
      <p:ext uri="{BB962C8B-B14F-4D97-AF65-F5344CB8AC3E}">
        <p14:creationId xmlns:p14="http://schemas.microsoft.com/office/powerpoint/2010/main" val="258490172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Pretty easy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spTree>
    <p:extLst>
      <p:ext uri="{BB962C8B-B14F-4D97-AF65-F5344CB8AC3E}">
        <p14:creationId xmlns:p14="http://schemas.microsoft.com/office/powerpoint/2010/main" val="33619463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Normalizing over rows or </a:t>
            </a:r>
            <a:r>
              <a:rPr lang="en-US" dirty="0" err="1" smtClean="0"/>
              <a:t>df</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pic>
        <p:nvPicPr>
          <p:cNvPr id="6" name="Picture 5"/>
          <p:cNvPicPr>
            <a:picLocks noChangeAspect="1"/>
          </p:cNvPicPr>
          <p:nvPr/>
        </p:nvPicPr>
        <p:blipFill>
          <a:blip r:embed="rId5"/>
          <a:stretch>
            <a:fillRect/>
          </a:stretch>
        </p:blipFill>
        <p:spPr>
          <a:xfrm>
            <a:off x="2780837" y="5860004"/>
            <a:ext cx="7173326" cy="952633"/>
          </a:xfrm>
          <a:prstGeom prst="rect">
            <a:avLst/>
          </a:prstGeom>
        </p:spPr>
      </p:pic>
    </p:spTree>
    <p:extLst>
      <p:ext uri="{BB962C8B-B14F-4D97-AF65-F5344CB8AC3E}">
        <p14:creationId xmlns:p14="http://schemas.microsoft.com/office/powerpoint/2010/main" val="89153472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 vs </a:t>
            </a:r>
            <a:r>
              <a:rPr lang="en-US" dirty="0" err="1" smtClean="0"/>
              <a:t>pivot_table</a:t>
            </a:r>
            <a:r>
              <a:rPr lang="en-US" dirty="0" smtClean="0"/>
              <a:t> </a:t>
            </a:r>
            <a:endParaRPr lang="en-US" dirty="0"/>
          </a:p>
        </p:txBody>
      </p:sp>
      <p:sp>
        <p:nvSpPr>
          <p:cNvPr id="3" name="Content Placeholder 2"/>
          <p:cNvSpPr>
            <a:spLocks noGrp="1"/>
          </p:cNvSpPr>
          <p:nvPr>
            <p:ph idx="1"/>
          </p:nvPr>
        </p:nvSpPr>
        <p:spPr/>
        <p:txBody>
          <a:bodyPr/>
          <a:lstStyle/>
          <a:p>
            <a:endParaRPr lang="en-US" dirty="0"/>
          </a:p>
        </p:txBody>
      </p:sp>
      <p:pic>
        <p:nvPicPr>
          <p:cNvPr id="1027" name="Picture 3" descr="Free Ignore Cliparts, Download Free Ignore Cliparts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119" y="2359958"/>
            <a:ext cx="46672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3157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0981" y="1684194"/>
            <a:ext cx="5829823" cy="2466464"/>
          </a:xfrm>
          <a:prstGeom prst="rect">
            <a:avLst/>
          </a:prstGeom>
        </p:spPr>
      </p:pic>
      <p:pic>
        <p:nvPicPr>
          <p:cNvPr id="5" name="Picture 4"/>
          <p:cNvPicPr>
            <a:picLocks noChangeAspect="1"/>
          </p:cNvPicPr>
          <p:nvPr/>
        </p:nvPicPr>
        <p:blipFill>
          <a:blip r:embed="rId4"/>
          <a:stretch>
            <a:fillRect/>
          </a:stretch>
        </p:blipFill>
        <p:spPr>
          <a:xfrm>
            <a:off x="5348472" y="3440460"/>
            <a:ext cx="6630325" cy="3343742"/>
          </a:xfrm>
          <a:prstGeom prst="rect">
            <a:avLst/>
          </a:prstGeom>
        </p:spPr>
      </p:pic>
    </p:spTree>
    <p:extLst>
      <p:ext uri="{BB962C8B-B14F-4D97-AF65-F5344CB8AC3E}">
        <p14:creationId xmlns:p14="http://schemas.microsoft.com/office/powerpoint/2010/main" val="110052817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expect?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123312" y="5309646"/>
            <a:ext cx="4236670" cy="780776"/>
          </a:xfrm>
          <a:prstGeom prst="rect">
            <a:avLst/>
          </a:prstGeom>
        </p:spPr>
      </p:pic>
      <p:pic>
        <p:nvPicPr>
          <p:cNvPr id="6" name="Picture 5"/>
          <p:cNvPicPr>
            <a:picLocks noChangeAspect="1"/>
          </p:cNvPicPr>
          <p:nvPr/>
        </p:nvPicPr>
        <p:blipFill>
          <a:blip r:embed="rId4"/>
          <a:stretch>
            <a:fillRect/>
          </a:stretch>
        </p:blipFill>
        <p:spPr>
          <a:xfrm>
            <a:off x="5343419" y="1465197"/>
            <a:ext cx="6630325" cy="3343742"/>
          </a:xfrm>
          <a:prstGeom prst="rect">
            <a:avLst/>
          </a:prstGeom>
        </p:spPr>
      </p:pic>
      <p:pic>
        <p:nvPicPr>
          <p:cNvPr id="7" name="Picture 6"/>
          <p:cNvPicPr>
            <a:picLocks noChangeAspect="1"/>
          </p:cNvPicPr>
          <p:nvPr/>
        </p:nvPicPr>
        <p:blipFill>
          <a:blip r:embed="rId5"/>
          <a:stretch>
            <a:fillRect/>
          </a:stretch>
        </p:blipFill>
        <p:spPr>
          <a:xfrm>
            <a:off x="0" y="1845335"/>
            <a:ext cx="4903205" cy="4898365"/>
          </a:xfrm>
          <a:prstGeom prst="rect">
            <a:avLst/>
          </a:prstGeom>
        </p:spPr>
      </p:pic>
      <p:pic>
        <p:nvPicPr>
          <p:cNvPr id="5" name="Picture 4"/>
          <p:cNvPicPr>
            <a:picLocks noChangeAspect="1"/>
          </p:cNvPicPr>
          <p:nvPr/>
        </p:nvPicPr>
        <p:blipFill>
          <a:blip r:embed="rId6"/>
          <a:stretch>
            <a:fillRect/>
          </a:stretch>
        </p:blipFill>
        <p:spPr>
          <a:xfrm>
            <a:off x="9580089" y="5201473"/>
            <a:ext cx="2609829" cy="1300185"/>
          </a:xfrm>
          <a:prstGeom prst="rect">
            <a:avLst/>
          </a:prstGeom>
        </p:spPr>
      </p:pic>
    </p:spTree>
    <p:extLst>
      <p:ext uri="{BB962C8B-B14F-4D97-AF65-F5344CB8AC3E}">
        <p14:creationId xmlns:p14="http://schemas.microsoft.com/office/powerpoint/2010/main" val="175808748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477357" y="2064079"/>
            <a:ext cx="8068801" cy="4372585"/>
          </a:xfrm>
          <a:prstGeom prst="rect">
            <a:avLst/>
          </a:prstGeom>
        </p:spPr>
      </p:pic>
    </p:spTree>
    <p:extLst>
      <p:ext uri="{BB962C8B-B14F-4D97-AF65-F5344CB8AC3E}">
        <p14:creationId xmlns:p14="http://schemas.microsoft.com/office/powerpoint/2010/main" val="417862676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26767" y="5667293"/>
            <a:ext cx="4236670" cy="780776"/>
          </a:xfrm>
          <a:prstGeom prst="rect">
            <a:avLst/>
          </a:prstGeom>
        </p:spPr>
      </p:pic>
      <p:pic>
        <p:nvPicPr>
          <p:cNvPr id="6" name="Picture 5"/>
          <p:cNvPicPr>
            <a:picLocks noChangeAspect="1"/>
          </p:cNvPicPr>
          <p:nvPr/>
        </p:nvPicPr>
        <p:blipFill>
          <a:blip r:embed="rId4"/>
          <a:stretch>
            <a:fillRect/>
          </a:stretch>
        </p:blipFill>
        <p:spPr>
          <a:xfrm>
            <a:off x="4917152" y="1934387"/>
            <a:ext cx="6630325" cy="3343742"/>
          </a:xfrm>
          <a:prstGeom prst="rect">
            <a:avLst/>
          </a:prstGeom>
        </p:spPr>
      </p:pic>
      <p:pic>
        <p:nvPicPr>
          <p:cNvPr id="5" name="Picture 4"/>
          <p:cNvPicPr>
            <a:picLocks noChangeAspect="1"/>
          </p:cNvPicPr>
          <p:nvPr/>
        </p:nvPicPr>
        <p:blipFill>
          <a:blip r:embed="rId5"/>
          <a:stretch>
            <a:fillRect/>
          </a:stretch>
        </p:blipFill>
        <p:spPr>
          <a:xfrm>
            <a:off x="261400" y="2812212"/>
            <a:ext cx="4067743" cy="3104614"/>
          </a:xfrm>
          <a:prstGeom prst="rect">
            <a:avLst/>
          </a:prstGeom>
        </p:spPr>
      </p:pic>
    </p:spTree>
    <p:extLst>
      <p:ext uri="{BB962C8B-B14F-4D97-AF65-F5344CB8AC3E}">
        <p14:creationId xmlns:p14="http://schemas.microsoft.com/office/powerpoint/2010/main" val="12285217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endParaRPr lang="en-US" dirty="0"/>
          </a:p>
          <a:p>
            <a:endParaRPr lang="en-US" dirty="0" smtClean="0"/>
          </a:p>
          <a:p>
            <a:r>
              <a:rPr lang="en-US" dirty="0">
                <a:hlinkClick r:id="rId2"/>
              </a:rPr>
              <a:t>https://</a:t>
            </a:r>
            <a:r>
              <a:rPr lang="en-US" dirty="0" smtClean="0">
                <a:hlinkClick r:id="rId2"/>
              </a:rPr>
              <a:t>pandas.pydata.org/pandas-docs/stable/reference/api/pandas.DataFrame.plot.html</a:t>
            </a:r>
            <a:r>
              <a:rPr lang="en-US" dirty="0" smtClean="0"/>
              <a:t> </a:t>
            </a:r>
            <a:endParaRPr lang="en-US" dirty="0"/>
          </a:p>
        </p:txBody>
      </p:sp>
      <p:pic>
        <p:nvPicPr>
          <p:cNvPr id="4" name="Picture 3"/>
          <p:cNvPicPr>
            <a:picLocks noChangeAspect="1"/>
          </p:cNvPicPr>
          <p:nvPr/>
        </p:nvPicPr>
        <p:blipFill>
          <a:blip r:embed="rId3"/>
          <a:stretch>
            <a:fillRect/>
          </a:stretch>
        </p:blipFill>
        <p:spPr>
          <a:xfrm>
            <a:off x="1000773" y="1450035"/>
            <a:ext cx="4867954" cy="4179493"/>
          </a:xfrm>
          <a:prstGeom prst="rect">
            <a:avLst/>
          </a:prstGeom>
        </p:spPr>
      </p:pic>
    </p:spTree>
    <p:extLst>
      <p:ext uri="{BB962C8B-B14F-4D97-AF65-F5344CB8AC3E}">
        <p14:creationId xmlns:p14="http://schemas.microsoft.com/office/powerpoint/2010/main" val="43399644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312" y="2052918"/>
            <a:ext cx="7954485" cy="3439005"/>
          </a:xfrm>
          <a:prstGeom prst="rect">
            <a:avLst/>
          </a:prstGeom>
        </p:spPr>
      </p:pic>
    </p:spTree>
    <p:extLst>
      <p:ext uri="{BB962C8B-B14F-4D97-AF65-F5344CB8AC3E}">
        <p14:creationId xmlns:p14="http://schemas.microsoft.com/office/powerpoint/2010/main" val="163634658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Bar plots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Can we use a bar plot?</a:t>
            </a:r>
          </a:p>
        </p:txBody>
      </p:sp>
      <p:pic>
        <p:nvPicPr>
          <p:cNvPr id="4" name="Picture 3"/>
          <p:cNvPicPr>
            <a:picLocks noChangeAspect="1"/>
          </p:cNvPicPr>
          <p:nvPr/>
        </p:nvPicPr>
        <p:blipFill>
          <a:blip r:embed="rId2"/>
          <a:stretch>
            <a:fillRect/>
          </a:stretch>
        </p:blipFill>
        <p:spPr>
          <a:xfrm>
            <a:off x="1673524" y="2255989"/>
            <a:ext cx="6631329" cy="2937514"/>
          </a:xfrm>
          <a:prstGeom prst="rect">
            <a:avLst/>
          </a:prstGeom>
        </p:spPr>
      </p:pic>
    </p:spTree>
    <p:extLst>
      <p:ext uri="{BB962C8B-B14F-4D97-AF65-F5344CB8AC3E}">
        <p14:creationId xmlns:p14="http://schemas.microsoft.com/office/powerpoint/2010/main" val="1052775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449935" y="4480883"/>
            <a:ext cx="2603533" cy="1200329"/>
          </a:xfrm>
          <a:prstGeom prst="rect">
            <a:avLst/>
          </a:prstGeom>
          <a:noFill/>
        </p:spPr>
        <p:txBody>
          <a:bodyPr wrap="none" rtlCol="0">
            <a:spAutoFit/>
          </a:bodyPr>
          <a:lstStyle/>
          <a:p>
            <a:r>
              <a:rPr lang="en-US" dirty="0"/>
              <a:t>Once we’ve seen the </a:t>
            </a:r>
            <a:endParaRPr lang="en-US" dirty="0" smtClean="0"/>
          </a:p>
          <a:p>
            <a:r>
              <a:rPr lang="en-US" dirty="0" smtClean="0"/>
              <a:t>answer</a:t>
            </a:r>
            <a:r>
              <a:rPr lang="en-US" dirty="0"/>
              <a:t>, we’re free to </a:t>
            </a:r>
            <a:r>
              <a:rPr lang="en-US" dirty="0" smtClean="0"/>
              <a:t>pick</a:t>
            </a:r>
          </a:p>
          <a:p>
            <a:r>
              <a:rPr lang="en-US" dirty="0" smtClean="0"/>
              <a:t> </a:t>
            </a:r>
            <a:r>
              <a:rPr lang="en-US" dirty="0"/>
              <a:t>the most convenient </a:t>
            </a:r>
            <a:endParaRPr lang="en-US" dirty="0" smtClean="0"/>
          </a:p>
          <a:p>
            <a:r>
              <a:rPr lang="en-US" dirty="0" smtClean="0"/>
              <a:t>question</a:t>
            </a:r>
            <a:endParaRPr lang="en-US" dirty="0"/>
          </a:p>
        </p:txBody>
      </p:sp>
    </p:spTree>
    <p:extLst>
      <p:ext uri="{BB962C8B-B14F-4D97-AF65-F5344CB8AC3E}">
        <p14:creationId xmlns:p14="http://schemas.microsoft.com/office/powerpoint/2010/main" val="198762407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group/aggregate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852309" y="2185220"/>
            <a:ext cx="6992326" cy="3562847"/>
          </a:xfrm>
          <a:prstGeom prst="rect">
            <a:avLst/>
          </a:prstGeom>
        </p:spPr>
      </p:pic>
      <p:sp>
        <p:nvSpPr>
          <p:cNvPr id="5" name="Rectangle 4"/>
          <p:cNvSpPr/>
          <p:nvPr/>
        </p:nvSpPr>
        <p:spPr>
          <a:xfrm>
            <a:off x="5882907" y="6248399"/>
            <a:ext cx="4911922" cy="369332"/>
          </a:xfrm>
          <a:prstGeom prst="rect">
            <a:avLst/>
          </a:prstGeom>
        </p:spPr>
        <p:txBody>
          <a:bodyPr wrap="none">
            <a:spAutoFit/>
          </a:bodyPr>
          <a:lstStyle/>
          <a:p>
            <a:r>
              <a:rPr lang="en-US" dirty="0"/>
              <a:t>Can we draw bar charts for all 4 columns?</a:t>
            </a:r>
          </a:p>
        </p:txBody>
      </p:sp>
    </p:spTree>
    <p:extLst>
      <p:ext uri="{BB962C8B-B14F-4D97-AF65-F5344CB8AC3E}">
        <p14:creationId xmlns:p14="http://schemas.microsoft.com/office/powerpoint/2010/main" val="12759672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87086" y="699577"/>
            <a:ext cx="6372009" cy="4346876"/>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sp>
        <p:nvSpPr>
          <p:cNvPr id="6" name="Rectangle 5"/>
          <p:cNvSpPr/>
          <p:nvPr/>
        </p:nvSpPr>
        <p:spPr>
          <a:xfrm>
            <a:off x="5576582" y="5978902"/>
            <a:ext cx="4394152" cy="369332"/>
          </a:xfrm>
          <a:prstGeom prst="rect">
            <a:avLst/>
          </a:prstGeom>
        </p:spPr>
        <p:txBody>
          <a:bodyPr wrap="none">
            <a:spAutoFit/>
          </a:bodyPr>
          <a:lstStyle/>
          <a:p>
            <a:r>
              <a:rPr lang="en-US" dirty="0"/>
              <a:t>How to convert to bar.. Multiple bars?</a:t>
            </a:r>
          </a:p>
        </p:txBody>
      </p:sp>
    </p:spTree>
    <p:extLst>
      <p:ext uri="{BB962C8B-B14F-4D97-AF65-F5344CB8AC3E}">
        <p14:creationId xmlns:p14="http://schemas.microsoft.com/office/powerpoint/2010/main" val="143689256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576582" y="5667294"/>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spTree>
    <p:extLst>
      <p:ext uri="{BB962C8B-B14F-4D97-AF65-F5344CB8AC3E}">
        <p14:creationId xmlns:p14="http://schemas.microsoft.com/office/powerpoint/2010/main" val="69370699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 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943918" y="5371133"/>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pic>
        <p:nvPicPr>
          <p:cNvPr id="9" name="Picture 8"/>
          <p:cNvPicPr>
            <a:picLocks noChangeAspect="1"/>
          </p:cNvPicPr>
          <p:nvPr/>
        </p:nvPicPr>
        <p:blipFill>
          <a:blip r:embed="rId7"/>
          <a:stretch>
            <a:fillRect/>
          </a:stretch>
        </p:blipFill>
        <p:spPr>
          <a:xfrm>
            <a:off x="5943917" y="6292349"/>
            <a:ext cx="2475463" cy="495369"/>
          </a:xfrm>
          <a:prstGeom prst="rect">
            <a:avLst/>
          </a:prstGeom>
        </p:spPr>
      </p:pic>
    </p:spTree>
    <p:extLst>
      <p:ext uri="{BB962C8B-B14F-4D97-AF65-F5344CB8AC3E}">
        <p14:creationId xmlns:p14="http://schemas.microsoft.com/office/powerpoint/2010/main" val="143387149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this?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2716568" y="5667293"/>
            <a:ext cx="5263808" cy="780776"/>
          </a:xfrm>
          <a:prstGeom prst="rect">
            <a:avLst/>
          </a:prstGeom>
        </p:spPr>
      </p:pic>
    </p:spTree>
    <p:extLst>
      <p:ext uri="{BB962C8B-B14F-4D97-AF65-F5344CB8AC3E}">
        <p14:creationId xmlns:p14="http://schemas.microsoft.com/office/powerpoint/2010/main" val="118717609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6438319" y="5710687"/>
            <a:ext cx="5462087" cy="737382"/>
          </a:xfrm>
          <a:prstGeom prst="rect">
            <a:avLst/>
          </a:prstGeom>
        </p:spPr>
      </p:pic>
      <p:pic>
        <p:nvPicPr>
          <p:cNvPr id="6" name="Picture 5"/>
          <p:cNvPicPr>
            <a:picLocks noChangeAspect="1"/>
          </p:cNvPicPr>
          <p:nvPr/>
        </p:nvPicPr>
        <p:blipFill>
          <a:blip r:embed="rId4"/>
          <a:stretch>
            <a:fillRect/>
          </a:stretch>
        </p:blipFill>
        <p:spPr>
          <a:xfrm>
            <a:off x="312774" y="5721926"/>
            <a:ext cx="5263808" cy="780776"/>
          </a:xfrm>
          <a:prstGeom prst="rect">
            <a:avLst/>
          </a:prstGeom>
        </p:spPr>
      </p:pic>
    </p:spTree>
    <p:extLst>
      <p:ext uri="{BB962C8B-B14F-4D97-AF65-F5344CB8AC3E}">
        <p14:creationId xmlns:p14="http://schemas.microsoft.com/office/powerpoint/2010/main" val="22694358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35031" y="2052918"/>
            <a:ext cx="5083101" cy="3445946"/>
          </a:xfrm>
          <a:prstGeom prst="rect">
            <a:avLst/>
          </a:prstGeom>
        </p:spPr>
      </p:pic>
      <p:pic>
        <p:nvPicPr>
          <p:cNvPr id="5" name="Picture 4"/>
          <p:cNvPicPr>
            <a:picLocks noChangeAspect="1"/>
          </p:cNvPicPr>
          <p:nvPr/>
        </p:nvPicPr>
        <p:blipFill>
          <a:blip r:embed="rId3"/>
          <a:stretch>
            <a:fillRect/>
          </a:stretch>
        </p:blipFill>
        <p:spPr>
          <a:xfrm>
            <a:off x="312774" y="5721926"/>
            <a:ext cx="5263808" cy="780776"/>
          </a:xfrm>
          <a:prstGeom prst="rect">
            <a:avLst/>
          </a:prstGeom>
        </p:spPr>
      </p:pic>
      <p:pic>
        <p:nvPicPr>
          <p:cNvPr id="6" name="Picture 5"/>
          <p:cNvPicPr>
            <a:picLocks noChangeAspect="1"/>
          </p:cNvPicPr>
          <p:nvPr/>
        </p:nvPicPr>
        <p:blipFill>
          <a:blip r:embed="rId4"/>
          <a:stretch>
            <a:fillRect/>
          </a:stretch>
        </p:blipFill>
        <p:spPr>
          <a:xfrm>
            <a:off x="5969480" y="5698535"/>
            <a:ext cx="6067245" cy="804168"/>
          </a:xfrm>
          <a:prstGeom prst="rect">
            <a:avLst/>
          </a:prstGeom>
        </p:spPr>
      </p:pic>
    </p:spTree>
    <p:extLst>
      <p:ext uri="{BB962C8B-B14F-4D97-AF65-F5344CB8AC3E}">
        <p14:creationId xmlns:p14="http://schemas.microsoft.com/office/powerpoint/2010/main" val="13814074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horizontal 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spTree>
    <p:extLst>
      <p:ext uri="{BB962C8B-B14F-4D97-AF65-F5344CB8AC3E}">
        <p14:creationId xmlns:p14="http://schemas.microsoft.com/office/powerpoint/2010/main" val="181150071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a:t>
            </a:r>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pic>
        <p:nvPicPr>
          <p:cNvPr id="5" name="Picture 4"/>
          <p:cNvPicPr>
            <a:picLocks noChangeAspect="1"/>
          </p:cNvPicPr>
          <p:nvPr/>
        </p:nvPicPr>
        <p:blipFill>
          <a:blip r:embed="rId3"/>
          <a:stretch>
            <a:fillRect/>
          </a:stretch>
        </p:blipFill>
        <p:spPr>
          <a:xfrm>
            <a:off x="2742167" y="6363014"/>
            <a:ext cx="5652425" cy="494986"/>
          </a:xfrm>
          <a:prstGeom prst="rect">
            <a:avLst/>
          </a:prstGeom>
        </p:spPr>
      </p:pic>
    </p:spTree>
    <p:extLst>
      <p:ext uri="{BB962C8B-B14F-4D97-AF65-F5344CB8AC3E}">
        <p14:creationId xmlns:p14="http://schemas.microsoft.com/office/powerpoint/2010/main" val="74167833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 vs bar plots?</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Difference Between Histogram and Bar Graph (with Comparison Chart) - Key  Differ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772" y="1853248"/>
            <a:ext cx="7170510" cy="3143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57465" y="6088983"/>
            <a:ext cx="2061783" cy="369332"/>
          </a:xfrm>
          <a:prstGeom prst="rect">
            <a:avLst/>
          </a:prstGeom>
        </p:spPr>
        <p:txBody>
          <a:bodyPr wrap="none">
            <a:spAutoFit/>
          </a:bodyPr>
          <a:lstStyle/>
          <a:p>
            <a:r>
              <a:rPr lang="en-US" b="1" dirty="0"/>
              <a:t>Any </a:t>
            </a:r>
            <a:r>
              <a:rPr lang="en-US" b="1" dirty="0" smtClean="0"/>
              <a:t>differences?</a:t>
            </a:r>
            <a:endParaRPr lang="en-US" b="1" dirty="0"/>
          </a:p>
        </p:txBody>
      </p:sp>
    </p:spTree>
    <p:extLst>
      <p:ext uri="{BB962C8B-B14F-4D97-AF65-F5344CB8AC3E}">
        <p14:creationId xmlns:p14="http://schemas.microsoft.com/office/powerpoint/2010/main" val="10223458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Foam Swimming Pool 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2918"/>
            <a:ext cx="5207188" cy="34679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cience of Finding Flow | Happiness and Productivity | Christine Car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651" y="1853248"/>
            <a:ext cx="5538228" cy="378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90127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Why is a bar graph preferable than a histogram?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756" y="1853248"/>
            <a:ext cx="6498022" cy="3939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8914" y="6263403"/>
            <a:ext cx="3187258" cy="369332"/>
          </a:xfrm>
          <a:prstGeom prst="rect">
            <a:avLst/>
          </a:prstGeom>
        </p:spPr>
        <p:txBody>
          <a:bodyPr wrap="square">
            <a:spAutoFit/>
          </a:bodyPr>
          <a:lstStyle/>
          <a:p>
            <a:r>
              <a:rPr lang="en-US" b="1" dirty="0" smtClean="0"/>
              <a:t>Number of Axes </a:t>
            </a:r>
            <a:r>
              <a:rPr lang="en-US" b="1" dirty="0"/>
              <a:t>needed?</a:t>
            </a:r>
          </a:p>
        </p:txBody>
      </p:sp>
      <p:sp>
        <p:nvSpPr>
          <p:cNvPr id="6" name="Rectangle 5"/>
          <p:cNvSpPr/>
          <p:nvPr/>
        </p:nvSpPr>
        <p:spPr>
          <a:xfrm>
            <a:off x="9196172" y="6263403"/>
            <a:ext cx="2082621" cy="369332"/>
          </a:xfrm>
          <a:prstGeom prst="rect">
            <a:avLst/>
          </a:prstGeom>
        </p:spPr>
        <p:txBody>
          <a:bodyPr wrap="none">
            <a:spAutoFit/>
          </a:bodyPr>
          <a:lstStyle/>
          <a:p>
            <a:r>
              <a:rPr lang="en-US" b="1" dirty="0"/>
              <a:t>Sure for bar graph?</a:t>
            </a:r>
          </a:p>
        </p:txBody>
      </p:sp>
    </p:spTree>
    <p:extLst>
      <p:ext uri="{BB962C8B-B14F-4D97-AF65-F5344CB8AC3E}">
        <p14:creationId xmlns:p14="http://schemas.microsoft.com/office/powerpoint/2010/main" val="229569673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Countplot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http</a:t>
            </a:r>
            <a:r>
              <a:rPr lang="en-US" dirty="0"/>
              <a:t>://seaborn.pydata.org/examples/index.html</a:t>
            </a:r>
          </a:p>
        </p:txBody>
      </p:sp>
      <p:pic>
        <p:nvPicPr>
          <p:cNvPr id="4" name="Picture 3"/>
          <p:cNvPicPr>
            <a:picLocks noChangeAspect="1"/>
          </p:cNvPicPr>
          <p:nvPr/>
        </p:nvPicPr>
        <p:blipFill>
          <a:blip r:embed="rId3"/>
          <a:stretch>
            <a:fillRect/>
          </a:stretch>
        </p:blipFill>
        <p:spPr>
          <a:xfrm>
            <a:off x="7173942" y="1962082"/>
            <a:ext cx="4839375" cy="704948"/>
          </a:xfrm>
          <a:prstGeom prst="rect">
            <a:avLst/>
          </a:prstGeom>
        </p:spPr>
      </p:pic>
      <p:pic>
        <p:nvPicPr>
          <p:cNvPr id="5" name="Picture 4"/>
          <p:cNvPicPr>
            <a:picLocks noChangeAspect="1"/>
          </p:cNvPicPr>
          <p:nvPr/>
        </p:nvPicPr>
        <p:blipFill>
          <a:blip r:embed="rId4"/>
          <a:stretch>
            <a:fillRect/>
          </a:stretch>
        </p:blipFill>
        <p:spPr>
          <a:xfrm>
            <a:off x="7502601" y="3281142"/>
            <a:ext cx="4182059" cy="3343742"/>
          </a:xfrm>
          <a:prstGeom prst="rect">
            <a:avLst/>
          </a:prstGeom>
        </p:spPr>
      </p:pic>
      <p:sp>
        <p:nvSpPr>
          <p:cNvPr id="6" name="Rectangle 5"/>
          <p:cNvSpPr/>
          <p:nvPr/>
        </p:nvSpPr>
        <p:spPr>
          <a:xfrm>
            <a:off x="1103312" y="5452696"/>
            <a:ext cx="3251211" cy="369332"/>
          </a:xfrm>
          <a:prstGeom prst="rect">
            <a:avLst/>
          </a:prstGeom>
        </p:spPr>
        <p:txBody>
          <a:bodyPr wrap="none">
            <a:spAutoFit/>
          </a:bodyPr>
          <a:lstStyle/>
          <a:p>
            <a:r>
              <a:rPr lang="en-US" b="1" dirty="0"/>
              <a:t>Also check their </a:t>
            </a:r>
            <a:r>
              <a:rPr lang="en-US" b="1" dirty="0" smtClean="0"/>
              <a:t>tutorial tab</a:t>
            </a:r>
            <a:endParaRPr lang="en-US" b="1" dirty="0"/>
          </a:p>
        </p:txBody>
      </p:sp>
    </p:spTree>
    <p:extLst>
      <p:ext uri="{BB962C8B-B14F-4D97-AF65-F5344CB8AC3E}">
        <p14:creationId xmlns:p14="http://schemas.microsoft.com/office/powerpoint/2010/main" val="870355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24423" y="2503619"/>
            <a:ext cx="6648098" cy="3944450"/>
          </a:xfrm>
          <a:prstGeom prst="rect">
            <a:avLst/>
          </a:prstGeom>
        </p:spPr>
      </p:pic>
    </p:spTree>
    <p:extLst>
      <p:ext uri="{BB962C8B-B14F-4D97-AF65-F5344CB8AC3E}">
        <p14:creationId xmlns:p14="http://schemas.microsoft.com/office/powerpoint/2010/main" val="11982023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24423" y="2503619"/>
            <a:ext cx="6648098" cy="3944450"/>
          </a:xfrm>
          <a:prstGeom prst="rect">
            <a:avLst/>
          </a:prstGeom>
        </p:spPr>
      </p:pic>
      <p:pic>
        <p:nvPicPr>
          <p:cNvPr id="5" name="Picture 4"/>
          <p:cNvPicPr>
            <a:picLocks noChangeAspect="1"/>
          </p:cNvPicPr>
          <p:nvPr/>
        </p:nvPicPr>
        <p:blipFill>
          <a:blip r:embed="rId4"/>
          <a:stretch>
            <a:fillRect/>
          </a:stretch>
        </p:blipFill>
        <p:spPr>
          <a:xfrm>
            <a:off x="2024423" y="1686346"/>
            <a:ext cx="6791773" cy="533474"/>
          </a:xfrm>
          <a:prstGeom prst="rect">
            <a:avLst/>
          </a:prstGeom>
        </p:spPr>
      </p:pic>
      <p:sp>
        <p:nvSpPr>
          <p:cNvPr id="6" name="Rectangle 5"/>
          <p:cNvSpPr/>
          <p:nvPr/>
        </p:nvSpPr>
        <p:spPr>
          <a:xfrm>
            <a:off x="8816196" y="3084116"/>
            <a:ext cx="3369833" cy="369332"/>
          </a:xfrm>
          <a:prstGeom prst="rect">
            <a:avLst/>
          </a:prstGeom>
        </p:spPr>
        <p:txBody>
          <a:bodyPr wrap="none">
            <a:spAutoFit/>
          </a:bodyPr>
          <a:lstStyle/>
          <a:p>
            <a:r>
              <a:rPr lang="en-US" b="1" dirty="0"/>
              <a:t>What does the code mean?</a:t>
            </a:r>
          </a:p>
        </p:txBody>
      </p:sp>
    </p:spTree>
    <p:extLst>
      <p:ext uri="{BB962C8B-B14F-4D97-AF65-F5344CB8AC3E}">
        <p14:creationId xmlns:p14="http://schemas.microsoft.com/office/powerpoint/2010/main" val="208189181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34309" y="2052918"/>
            <a:ext cx="6474254" cy="3759592"/>
          </a:xfrm>
          <a:prstGeom prst="rect">
            <a:avLst/>
          </a:prstGeom>
        </p:spPr>
      </p:pic>
      <p:pic>
        <p:nvPicPr>
          <p:cNvPr id="5" name="Picture 4"/>
          <p:cNvPicPr>
            <a:picLocks noChangeAspect="1"/>
          </p:cNvPicPr>
          <p:nvPr/>
        </p:nvPicPr>
        <p:blipFill>
          <a:blip r:embed="rId3"/>
          <a:stretch>
            <a:fillRect/>
          </a:stretch>
        </p:blipFill>
        <p:spPr>
          <a:xfrm>
            <a:off x="439078" y="1742014"/>
            <a:ext cx="3856878" cy="5115986"/>
          </a:xfrm>
          <a:prstGeom prst="rect">
            <a:avLst/>
          </a:prstGeom>
        </p:spPr>
      </p:pic>
    </p:spTree>
    <p:extLst>
      <p:ext uri="{BB962C8B-B14F-4D97-AF65-F5344CB8AC3E}">
        <p14:creationId xmlns:p14="http://schemas.microsoft.com/office/powerpoint/2010/main" val="200637688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934309" y="2052918"/>
            <a:ext cx="6474254" cy="3759592"/>
          </a:xfrm>
          <a:prstGeom prst="rect">
            <a:avLst/>
          </a:prstGeom>
        </p:spPr>
      </p:pic>
      <p:pic>
        <p:nvPicPr>
          <p:cNvPr id="5" name="Picture 4"/>
          <p:cNvPicPr>
            <a:picLocks noChangeAspect="1"/>
          </p:cNvPicPr>
          <p:nvPr/>
        </p:nvPicPr>
        <p:blipFill>
          <a:blip r:embed="rId4"/>
          <a:stretch>
            <a:fillRect/>
          </a:stretch>
        </p:blipFill>
        <p:spPr>
          <a:xfrm>
            <a:off x="439078" y="1742014"/>
            <a:ext cx="3856878" cy="5115986"/>
          </a:xfrm>
          <a:prstGeom prst="rect">
            <a:avLst/>
          </a:prstGeom>
        </p:spPr>
      </p:pic>
      <p:pic>
        <p:nvPicPr>
          <p:cNvPr id="6" name="Picture 5"/>
          <p:cNvPicPr>
            <a:picLocks noChangeAspect="1"/>
          </p:cNvPicPr>
          <p:nvPr/>
        </p:nvPicPr>
        <p:blipFill>
          <a:blip r:embed="rId5"/>
          <a:stretch>
            <a:fillRect/>
          </a:stretch>
        </p:blipFill>
        <p:spPr>
          <a:xfrm>
            <a:off x="4408536" y="6181332"/>
            <a:ext cx="7525800" cy="533474"/>
          </a:xfrm>
          <a:prstGeom prst="rect">
            <a:avLst/>
          </a:prstGeom>
        </p:spPr>
      </p:pic>
    </p:spTree>
    <p:extLst>
      <p:ext uri="{BB962C8B-B14F-4D97-AF65-F5344CB8AC3E}">
        <p14:creationId xmlns:p14="http://schemas.microsoft.com/office/powerpoint/2010/main" val="422515930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8414" y="2173723"/>
            <a:ext cx="7640116" cy="4477375"/>
          </a:xfrm>
          <a:prstGeom prst="rect">
            <a:avLst/>
          </a:prstGeom>
        </p:spPr>
      </p:pic>
    </p:spTree>
    <p:extLst>
      <p:ext uri="{BB962C8B-B14F-4D97-AF65-F5344CB8AC3E}">
        <p14:creationId xmlns:p14="http://schemas.microsoft.com/office/powerpoint/2010/main" val="217495098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hlinkClick r:id="rId3"/>
              </a:rPr>
              <a:t>https</a:t>
            </a:r>
            <a:r>
              <a:rPr lang="en-US" dirty="0">
                <a:hlinkClick r:id="rId3"/>
              </a:rPr>
              <a:t>://</a:t>
            </a:r>
            <a:r>
              <a:rPr lang="en-US" dirty="0" smtClean="0">
                <a:hlinkClick r:id="rId3"/>
              </a:rPr>
              <a:t>neptune.ai/blog/pandas-plot-deep-dive-into-plotting-directly-with-pandas?utm_source=datacamp&amp;utm_medium=post&amp;utm_campaign=blog-pandas-plot-deep-dive-into-plotting-directly-with-pandas</a:t>
            </a:r>
            <a:r>
              <a:rPr lang="en-US" dirty="0" smtClean="0"/>
              <a:t> </a:t>
            </a:r>
            <a:endParaRPr lang="en-US" dirty="0"/>
          </a:p>
        </p:txBody>
      </p:sp>
      <p:pic>
        <p:nvPicPr>
          <p:cNvPr id="5" name="Picture 4"/>
          <p:cNvPicPr>
            <a:picLocks noChangeAspect="1"/>
          </p:cNvPicPr>
          <p:nvPr/>
        </p:nvPicPr>
        <p:blipFill>
          <a:blip r:embed="rId4"/>
          <a:stretch>
            <a:fillRect/>
          </a:stretch>
        </p:blipFill>
        <p:spPr>
          <a:xfrm>
            <a:off x="1103312" y="2259247"/>
            <a:ext cx="8631746" cy="2022359"/>
          </a:xfrm>
          <a:prstGeom prst="rect">
            <a:avLst/>
          </a:prstGeom>
        </p:spPr>
      </p:pic>
    </p:spTree>
    <p:extLst>
      <p:ext uri="{BB962C8B-B14F-4D97-AF65-F5344CB8AC3E}">
        <p14:creationId xmlns:p14="http://schemas.microsoft.com/office/powerpoint/2010/main" val="2275082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99784" y="2805025"/>
            <a:ext cx="7392432" cy="1247949"/>
          </a:xfrm>
          <a:prstGeom prst="rect">
            <a:avLst/>
          </a:prstGeom>
        </p:spPr>
      </p:pic>
    </p:spTree>
    <p:extLst>
      <p:ext uri="{BB962C8B-B14F-4D97-AF65-F5344CB8AC3E}">
        <p14:creationId xmlns:p14="http://schemas.microsoft.com/office/powerpoint/2010/main" val="206086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94544" y="1923840"/>
            <a:ext cx="11002911" cy="3010320"/>
          </a:xfrm>
          <a:prstGeom prst="rect">
            <a:avLst/>
          </a:prstGeom>
        </p:spPr>
      </p:pic>
    </p:spTree>
    <p:extLst>
      <p:ext uri="{BB962C8B-B14F-4D97-AF65-F5344CB8AC3E}">
        <p14:creationId xmlns:p14="http://schemas.microsoft.com/office/powerpoint/2010/main" val="2475073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2689942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 SUPPORT  / REPOs</a:t>
            </a:r>
            <a:endParaRPr lang="en-US" dirty="0"/>
          </a:p>
        </p:txBody>
      </p:sp>
      <p:sp>
        <p:nvSpPr>
          <p:cNvPr id="3" name="Content Placeholder 2"/>
          <p:cNvSpPr>
            <a:spLocks noGrp="1"/>
          </p:cNvSpPr>
          <p:nvPr>
            <p:ph idx="1"/>
          </p:nvPr>
        </p:nvSpPr>
        <p:spPr/>
        <p:txBody>
          <a:bodyPr>
            <a:normAutofit/>
          </a:bodyPr>
          <a:lstStyle/>
          <a:p>
            <a:pPr marL="0" indent="0">
              <a:buNone/>
            </a:pPr>
            <a:r>
              <a:rPr lang="en-US" dirty="0">
                <a:hlinkClick r:id="rId3"/>
              </a:rPr>
              <a:t>https://join.slack.com/t/egypt-fwd-augusthq/shared_invite/zt-tml8ps50-PqlOgFnoTBEDL5L_~n8jtQ</a:t>
            </a:r>
            <a:endParaRPr lang="en-US" dirty="0" smtClean="0">
              <a:hlinkClick r:id=""/>
            </a:endParaRPr>
          </a:p>
          <a:p>
            <a:pPr marL="0" indent="0">
              <a:buNone/>
            </a:pPr>
            <a:r>
              <a:rPr lang="en-US" dirty="0" smtClean="0">
                <a:hlinkClick r:id=""/>
              </a:rPr>
              <a:t>fwd-support@udacity.com</a:t>
            </a:r>
            <a:r>
              <a:rPr lang="en-US" dirty="0" smtClean="0"/>
              <a:t> </a:t>
            </a:r>
          </a:p>
          <a:p>
            <a:pPr marL="0" indent="0">
              <a:buNone/>
            </a:pPr>
            <a:endParaRPr lang="en-US" dirty="0" smtClean="0"/>
          </a:p>
          <a:p>
            <a:pPr marL="0" indent="0">
              <a:buNone/>
            </a:pPr>
            <a:r>
              <a:rPr lang="en-US" dirty="0">
                <a:hlinkClick r:id="rId4"/>
              </a:rPr>
              <a:t>https://</a:t>
            </a:r>
            <a:r>
              <a:rPr lang="en-US" dirty="0" smtClean="0">
                <a:hlinkClick r:id="rId4"/>
              </a:rPr>
              <a:t>github.com/santarabantoosoo/Data-Analysis-NanoDegree</a:t>
            </a:r>
            <a:r>
              <a:rPr lang="en-US" dirty="0" smtClean="0"/>
              <a:t> </a:t>
            </a: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256346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9231" y="2528762"/>
            <a:ext cx="7973538" cy="1800476"/>
          </a:xfrm>
          <a:prstGeom prst="rect">
            <a:avLst/>
          </a:prstGeom>
        </p:spPr>
      </p:pic>
    </p:spTree>
    <p:extLst>
      <p:ext uri="{BB962C8B-B14F-4D97-AF65-F5344CB8AC3E}">
        <p14:creationId xmlns:p14="http://schemas.microsoft.com/office/powerpoint/2010/main" val="1031433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5122" name="Picture 2" descr="The Math Wizard (@MathematicalWiz)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472" y="239078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514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3259" y="1004808"/>
            <a:ext cx="5896798" cy="4277322"/>
          </a:xfrm>
          <a:prstGeom prst="rect">
            <a:avLst/>
          </a:prstGeom>
        </p:spPr>
      </p:pic>
      <p:sp>
        <p:nvSpPr>
          <p:cNvPr id="6" name="TextBox 5"/>
          <p:cNvSpPr txBox="1"/>
          <p:nvPr/>
        </p:nvSpPr>
        <p:spPr>
          <a:xfrm>
            <a:off x="10351698" y="4502989"/>
            <a:ext cx="1194558" cy="369332"/>
          </a:xfrm>
          <a:prstGeom prst="rect">
            <a:avLst/>
          </a:prstGeom>
          <a:noFill/>
        </p:spPr>
        <p:txBody>
          <a:bodyPr wrap="none" rtlCol="0">
            <a:spAutoFit/>
          </a:bodyPr>
          <a:lstStyle/>
          <a:p>
            <a:r>
              <a:rPr lang="en-US" dirty="0" smtClean="0"/>
              <a:t>But why?</a:t>
            </a:r>
            <a:endParaRPr lang="en-US" dirty="0"/>
          </a:p>
        </p:txBody>
      </p:sp>
    </p:spTree>
    <p:extLst>
      <p:ext uri="{BB962C8B-B14F-4D97-AF65-F5344CB8AC3E}">
        <p14:creationId xmlns:p14="http://schemas.microsoft.com/office/powerpoint/2010/main" val="22902175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09125" y="1534530"/>
            <a:ext cx="4734913" cy="4713869"/>
          </a:xfrm>
          <a:prstGeom prst="rect">
            <a:avLst/>
          </a:prstGeom>
        </p:spPr>
      </p:pic>
    </p:spTree>
    <p:extLst>
      <p:ext uri="{BB962C8B-B14F-4D97-AF65-F5344CB8AC3E}">
        <p14:creationId xmlns:p14="http://schemas.microsoft.com/office/powerpoint/2010/main" val="3391372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problem with real projects?</a:t>
            </a:r>
            <a:endParaRPr lang="en-US" dirty="0"/>
          </a:p>
        </p:txBody>
      </p:sp>
      <p:sp>
        <p:nvSpPr>
          <p:cNvPr id="3" name="Content Placeholder 2"/>
          <p:cNvSpPr>
            <a:spLocks noGrp="1"/>
          </p:cNvSpPr>
          <p:nvPr>
            <p:ph idx="1"/>
          </p:nvPr>
        </p:nvSpPr>
        <p:spPr/>
        <p:txBody>
          <a:bodyPr/>
          <a:lstStyle/>
          <a:p>
            <a:endParaRPr lang="en-US"/>
          </a:p>
        </p:txBody>
      </p:sp>
      <p:pic>
        <p:nvPicPr>
          <p:cNvPr id="8194" name="Picture 2" descr="ناآريمان ❤! *.* (@TotaCraZyGirl205) — Likes | ASK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245" y="1819602"/>
            <a:ext cx="5764904" cy="43204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13 Project Ideas for Intermediate Python Developers – Real Pyth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177" y="3606036"/>
            <a:ext cx="5511077" cy="30999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68398" y="1523583"/>
            <a:ext cx="1907710" cy="1968135"/>
          </a:xfrm>
          <a:prstGeom prst="rect">
            <a:avLst/>
          </a:prstGeom>
        </p:spPr>
      </p:pic>
    </p:spTree>
    <p:extLst>
      <p:ext uri="{BB962C8B-B14F-4D97-AF65-F5344CB8AC3E}">
        <p14:creationId xmlns:p14="http://schemas.microsoft.com/office/powerpoint/2010/main" val="2483702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Expensive hobby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443681" y="409456"/>
            <a:ext cx="2143125" cy="2143125"/>
          </a:xfrm>
          <a:prstGeom prst="rect">
            <a:avLst/>
          </a:prstGeom>
        </p:spPr>
      </p:pic>
      <p:pic>
        <p:nvPicPr>
          <p:cNvPr id="7" name="Picture 6"/>
          <p:cNvPicPr>
            <a:picLocks noChangeAspect="1"/>
          </p:cNvPicPr>
          <p:nvPr/>
        </p:nvPicPr>
        <p:blipFill>
          <a:blip r:embed="rId3"/>
          <a:stretch>
            <a:fillRect/>
          </a:stretch>
        </p:blipFill>
        <p:spPr>
          <a:xfrm>
            <a:off x="9209483" y="4311014"/>
            <a:ext cx="2057400" cy="2219325"/>
          </a:xfrm>
          <a:prstGeom prst="rect">
            <a:avLst/>
          </a:prstGeom>
        </p:spPr>
      </p:pic>
      <p:pic>
        <p:nvPicPr>
          <p:cNvPr id="9" name="Picture 8"/>
          <p:cNvPicPr>
            <a:picLocks noChangeAspect="1"/>
          </p:cNvPicPr>
          <p:nvPr/>
        </p:nvPicPr>
        <p:blipFill>
          <a:blip r:embed="rId4"/>
          <a:stretch>
            <a:fillRect/>
          </a:stretch>
        </p:blipFill>
        <p:spPr>
          <a:xfrm>
            <a:off x="391116" y="3102908"/>
            <a:ext cx="2181225" cy="2095500"/>
          </a:xfrm>
          <a:prstGeom prst="rect">
            <a:avLst/>
          </a:prstGeom>
        </p:spPr>
      </p:pic>
      <p:pic>
        <p:nvPicPr>
          <p:cNvPr id="10" name="Picture 9"/>
          <p:cNvPicPr>
            <a:picLocks noChangeAspect="1"/>
          </p:cNvPicPr>
          <p:nvPr/>
        </p:nvPicPr>
        <p:blipFill>
          <a:blip r:embed="rId5"/>
          <a:stretch>
            <a:fillRect/>
          </a:stretch>
        </p:blipFill>
        <p:spPr>
          <a:xfrm>
            <a:off x="4041371" y="2736050"/>
            <a:ext cx="3951082" cy="4076229"/>
          </a:xfrm>
          <a:prstGeom prst="rect">
            <a:avLst/>
          </a:prstGeom>
        </p:spPr>
      </p:pic>
    </p:spTree>
    <p:extLst>
      <p:ext uri="{BB962C8B-B14F-4D97-AF65-F5344CB8AC3E}">
        <p14:creationId xmlns:p14="http://schemas.microsoft.com/office/powerpoint/2010/main" val="1864611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decision?</a:t>
            </a:r>
            <a:endParaRPr lang="en-US" dirty="0"/>
          </a:p>
        </p:txBody>
      </p:sp>
      <p:sp>
        <p:nvSpPr>
          <p:cNvPr id="3" name="Content Placeholder 2"/>
          <p:cNvSpPr>
            <a:spLocks noGrp="1"/>
          </p:cNvSpPr>
          <p:nvPr>
            <p:ph idx="1"/>
          </p:nvPr>
        </p:nvSpPr>
        <p:spPr/>
        <p:txBody>
          <a:bodyPr>
            <a:normAutofit lnSpcReduction="10000"/>
          </a:bodyPr>
          <a:lstStyle/>
          <a:p>
            <a:endParaRPr lang="ar-EG" dirty="0" smtClean="0"/>
          </a:p>
          <a:p>
            <a:endParaRPr lang="ar-EG" dirty="0"/>
          </a:p>
          <a:p>
            <a:endParaRPr lang="ar-EG" dirty="0" smtClean="0"/>
          </a:p>
          <a:p>
            <a:endParaRPr lang="ar-EG" dirty="0"/>
          </a:p>
          <a:p>
            <a:endParaRPr lang="ar-EG" dirty="0" smtClean="0"/>
          </a:p>
          <a:p>
            <a:endParaRPr lang="ar-EG" dirty="0"/>
          </a:p>
          <a:p>
            <a:endParaRPr lang="ar-EG" dirty="0" smtClean="0"/>
          </a:p>
          <a:p>
            <a:endParaRPr lang="ar-EG" dirty="0"/>
          </a:p>
          <a:p>
            <a:pPr marL="0" indent="0">
              <a:buNone/>
            </a:pPr>
            <a:r>
              <a:rPr lang="ar-EG" dirty="0" smtClean="0"/>
              <a:t>للأستاذة شيرين عبد الوهاب </a:t>
            </a:r>
            <a:endParaRPr lang="en-US" dirty="0"/>
          </a:p>
        </p:txBody>
      </p:sp>
      <p:pic>
        <p:nvPicPr>
          <p:cNvPr id="11266" name="Picture 2" descr="قصيدة. جرح ثاني كلمات الشاعر.. احمد العكيلي و الشاعر حسن الموالي الفاطمي  اداء الرادود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 y="1515293"/>
            <a:ext cx="9155801" cy="390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941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777" y="2091736"/>
            <a:ext cx="9404723" cy="1400530"/>
          </a:xfrm>
        </p:spPr>
        <p:txBody>
          <a:bodyPr/>
          <a:lstStyle/>
          <a:p>
            <a:endParaRPr lang="en-US"/>
          </a:p>
        </p:txBody>
      </p:sp>
      <p:sp>
        <p:nvSpPr>
          <p:cNvPr id="3" name="Content Placeholder 2"/>
          <p:cNvSpPr>
            <a:spLocks noGrp="1"/>
          </p:cNvSpPr>
          <p:nvPr>
            <p:ph idx="1"/>
          </p:nvPr>
        </p:nvSpPr>
        <p:spPr>
          <a:xfrm>
            <a:off x="1104293" y="1953083"/>
            <a:ext cx="8946541" cy="4195481"/>
          </a:xfrm>
        </p:spPr>
        <p:txBody>
          <a:bodyPr/>
          <a:lstStyle/>
          <a:p>
            <a:endParaRPr lang="en-US"/>
          </a:p>
        </p:txBody>
      </p:sp>
      <p:pic>
        <p:nvPicPr>
          <p:cNvPr id="4" name="Picture 3"/>
          <p:cNvPicPr>
            <a:picLocks noChangeAspect="1"/>
          </p:cNvPicPr>
          <p:nvPr/>
        </p:nvPicPr>
        <p:blipFill>
          <a:blip r:embed="rId3"/>
          <a:stretch>
            <a:fillRect/>
          </a:stretch>
        </p:blipFill>
        <p:spPr>
          <a:xfrm>
            <a:off x="2018581" y="1267433"/>
            <a:ext cx="7830836" cy="4980966"/>
          </a:xfrm>
          <a:prstGeom prst="rect">
            <a:avLst/>
          </a:prstGeom>
        </p:spPr>
      </p:pic>
    </p:spTree>
    <p:extLst>
      <p:ext uri="{BB962C8B-B14F-4D97-AF65-F5344CB8AC3E}">
        <p14:creationId xmlns:p14="http://schemas.microsoft.com/office/powerpoint/2010/main" val="1063984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Content Placeholder 2"/>
          <p:cNvSpPr>
            <a:spLocks noGrp="1"/>
          </p:cNvSpPr>
          <p:nvPr>
            <p:ph idx="1"/>
          </p:nvPr>
        </p:nvSpPr>
        <p:spPr/>
        <p:txBody>
          <a:bodyPr/>
          <a:lstStyle/>
          <a:p>
            <a:endParaRPr lang="en-US"/>
          </a:p>
        </p:txBody>
      </p:sp>
      <p:pic>
        <p:nvPicPr>
          <p:cNvPr id="4" name="Picture 2" descr="الثلاث ورقات for Android - APK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062" y="2398145"/>
            <a:ext cx="5805862" cy="32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80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advice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2052918"/>
            <a:ext cx="3256719" cy="3242245"/>
          </a:xfrm>
          <a:prstGeom prst="rect">
            <a:avLst/>
          </a:prstGeom>
        </p:spPr>
      </p:pic>
      <p:pic>
        <p:nvPicPr>
          <p:cNvPr id="14338" name="Picture 2" descr="If Mindfulness is Simple, What&amp;#39;s so Complicated? - Stephen Schettin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480" y="2052917"/>
            <a:ext cx="3162203" cy="32422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Jujutsu Kaisen Season 2 Release Date, Cast And Plot - What We Know So F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826" y="2398144"/>
            <a:ext cx="3756050" cy="210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217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600581" y="1792936"/>
            <a:ext cx="7100700" cy="4163006"/>
          </a:xfrm>
          <a:prstGeom prst="rect">
            <a:avLst/>
          </a:prstGeom>
        </p:spPr>
      </p:pic>
      <p:pic>
        <p:nvPicPr>
          <p:cNvPr id="6" name="Picture 5"/>
          <p:cNvPicPr>
            <a:picLocks noChangeAspect="1"/>
          </p:cNvPicPr>
          <p:nvPr/>
        </p:nvPicPr>
        <p:blipFill>
          <a:blip r:embed="rId3"/>
          <a:stretch>
            <a:fillRect/>
          </a:stretch>
        </p:blipFill>
        <p:spPr>
          <a:xfrm>
            <a:off x="8303619" y="1792936"/>
            <a:ext cx="3696216" cy="3367557"/>
          </a:xfrm>
          <a:prstGeom prst="rect">
            <a:avLst/>
          </a:prstGeom>
        </p:spPr>
      </p:pic>
    </p:spTree>
    <p:extLst>
      <p:ext uri="{BB962C8B-B14F-4D97-AF65-F5344CB8AC3E}">
        <p14:creationId xmlns:p14="http://schemas.microsoft.com/office/powerpoint/2010/main" val="2118330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33047" y="2819315"/>
            <a:ext cx="7925906" cy="1219370"/>
          </a:xfrm>
          <a:prstGeom prst="rect">
            <a:avLst/>
          </a:prstGeom>
        </p:spPr>
      </p:pic>
    </p:spTree>
    <p:extLst>
      <p:ext uri="{BB962C8B-B14F-4D97-AF65-F5344CB8AC3E}">
        <p14:creationId xmlns:p14="http://schemas.microsoft.com/office/powerpoint/2010/main" val="28946726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9902" y="2817018"/>
            <a:ext cx="5498711" cy="3091645"/>
          </a:xfrm>
        </p:spPr>
      </p:pic>
      <p:sp>
        <p:nvSpPr>
          <p:cNvPr id="5" name="TextBox 4"/>
          <p:cNvSpPr txBox="1"/>
          <p:nvPr/>
        </p:nvSpPr>
        <p:spPr>
          <a:xfrm>
            <a:off x="9247517" y="6176513"/>
            <a:ext cx="1744388" cy="369332"/>
          </a:xfrm>
          <a:prstGeom prst="rect">
            <a:avLst/>
          </a:prstGeom>
          <a:noFill/>
        </p:spPr>
        <p:txBody>
          <a:bodyPr wrap="none" rtlCol="0">
            <a:spAutoFit/>
          </a:bodyPr>
          <a:lstStyle/>
          <a:p>
            <a:r>
              <a:rPr lang="en-US" dirty="0" smtClean="0"/>
              <a:t>How to solve?</a:t>
            </a:r>
            <a:endParaRPr lang="en-US" dirty="0"/>
          </a:p>
        </p:txBody>
      </p:sp>
    </p:spTree>
    <p:extLst>
      <p:ext uri="{BB962C8B-B14F-4D97-AF65-F5344CB8AC3E}">
        <p14:creationId xmlns:p14="http://schemas.microsoft.com/office/powerpoint/2010/main" val="16817289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6386" name="Picture 2" descr="Vandals destroy community football ground near Reading - Berkshire L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2973" y="1707861"/>
            <a:ext cx="4960269" cy="45405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ark Temptation Axe ماء كولونيا - a fragrance للرجال 2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315" y="1596880"/>
            <a:ext cx="35718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960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786085" y="2323655"/>
            <a:ext cx="7124774" cy="2618836"/>
          </a:xfrm>
          <a:prstGeom prst="rect">
            <a:avLst/>
          </a:prstGeom>
        </p:spPr>
      </p:pic>
      <p:sp>
        <p:nvSpPr>
          <p:cNvPr id="6" name="TextBox 5"/>
          <p:cNvSpPr txBox="1"/>
          <p:nvPr/>
        </p:nvSpPr>
        <p:spPr>
          <a:xfrm>
            <a:off x="7815533" y="6275910"/>
            <a:ext cx="2491388" cy="369332"/>
          </a:xfrm>
          <a:prstGeom prst="rect">
            <a:avLst/>
          </a:prstGeom>
          <a:noFill/>
        </p:spPr>
        <p:txBody>
          <a:bodyPr wrap="none" rtlCol="0">
            <a:spAutoFit/>
          </a:bodyPr>
          <a:lstStyle/>
          <a:p>
            <a:r>
              <a:rPr lang="en-US" dirty="0" smtClean="0"/>
              <a:t>How to set goal first?</a:t>
            </a:r>
            <a:endParaRPr lang="en-US" dirty="0"/>
          </a:p>
        </p:txBody>
      </p:sp>
    </p:spTree>
    <p:extLst>
      <p:ext uri="{BB962C8B-B14F-4D97-AF65-F5344CB8AC3E}">
        <p14:creationId xmlns:p14="http://schemas.microsoft.com/office/powerpoint/2010/main" val="34481903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8434" name="Picture 2" descr="Qlixite Blog: Should I hide my pr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68" y="1445475"/>
            <a:ext cx="4257675"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750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matters </a:t>
            </a:r>
            <a:endParaRPr lang="en-US" dirty="0"/>
          </a:p>
        </p:txBody>
      </p:sp>
      <p:sp>
        <p:nvSpPr>
          <p:cNvPr id="3" name="Content Placeholder 2"/>
          <p:cNvSpPr>
            <a:spLocks noGrp="1"/>
          </p:cNvSpPr>
          <p:nvPr>
            <p:ph idx="1"/>
          </p:nvPr>
        </p:nvSpPr>
        <p:spPr/>
        <p:txBody>
          <a:bodyPr/>
          <a:lstStyle/>
          <a:p>
            <a:endParaRPr lang="en-US"/>
          </a:p>
        </p:txBody>
      </p:sp>
      <p:pic>
        <p:nvPicPr>
          <p:cNvPr id="19458" name="Picture 2" descr="Reviewing Your Budget: Needs vs Wants | MERS | Municipal Employees&amp;#39;  Retirement System of Michi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826" y="2967487"/>
            <a:ext cx="5208092" cy="257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8159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your data driven muscle</a:t>
            </a:r>
            <a:endParaRPr lang="en-US" dirty="0"/>
          </a:p>
        </p:txBody>
      </p:sp>
      <p:sp>
        <p:nvSpPr>
          <p:cNvPr id="3" name="Content Placeholder 2"/>
          <p:cNvSpPr>
            <a:spLocks noGrp="1"/>
          </p:cNvSpPr>
          <p:nvPr>
            <p:ph idx="1"/>
          </p:nvPr>
        </p:nvSpPr>
        <p:spPr/>
        <p:txBody>
          <a:bodyPr/>
          <a:lstStyle/>
          <a:p>
            <a:endParaRPr lang="en-US"/>
          </a:p>
        </p:txBody>
      </p:sp>
      <p:pic>
        <p:nvPicPr>
          <p:cNvPr id="20482" name="Picture 2" descr="Strong biceps gym symbol isolate cartoon Vec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211" y="2173857"/>
            <a:ext cx="5236868" cy="446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9354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Negotiation 101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10985" y="1853248"/>
            <a:ext cx="6531194" cy="4648327"/>
          </a:xfrm>
          <a:prstGeom prst="rect">
            <a:avLst/>
          </a:prstGeom>
        </p:spPr>
      </p:pic>
    </p:spTree>
    <p:extLst>
      <p:ext uri="{BB962C8B-B14F-4D97-AF65-F5344CB8AC3E}">
        <p14:creationId xmlns:p14="http://schemas.microsoft.com/office/powerpoint/2010/main" val="14873326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242203" y="1258503"/>
            <a:ext cx="6363059" cy="5334139"/>
          </a:xfrm>
          <a:prstGeom prst="rect">
            <a:avLst/>
          </a:prstGeom>
        </p:spPr>
      </p:pic>
      <p:sp>
        <p:nvSpPr>
          <p:cNvPr id="6" name="TextBox 5"/>
          <p:cNvSpPr txBox="1"/>
          <p:nvPr/>
        </p:nvSpPr>
        <p:spPr>
          <a:xfrm>
            <a:off x="8201354" y="6263403"/>
            <a:ext cx="2012089" cy="369332"/>
          </a:xfrm>
          <a:prstGeom prst="rect">
            <a:avLst/>
          </a:prstGeom>
          <a:noFill/>
        </p:spPr>
        <p:txBody>
          <a:bodyPr wrap="none" rtlCol="0">
            <a:spAutoFit/>
          </a:bodyPr>
          <a:lstStyle/>
          <a:p>
            <a:r>
              <a:rPr lang="en-US" dirty="0" smtClean="0"/>
              <a:t>What if I didn’t ?</a:t>
            </a:r>
            <a:endParaRPr lang="en-US" dirty="0"/>
          </a:p>
        </p:txBody>
      </p:sp>
    </p:spTree>
    <p:extLst>
      <p:ext uri="{BB962C8B-B14F-4D97-AF65-F5344CB8AC3E}">
        <p14:creationId xmlns:p14="http://schemas.microsoft.com/office/powerpoint/2010/main" val="31008204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i have no idea what i&amp;#39;m doing pLEASE HELP! - I have no idea little girl |  Meme Gen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553" y="2486368"/>
            <a:ext cx="3321290" cy="3673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299649" y="2486369"/>
            <a:ext cx="4276933" cy="3673687"/>
          </a:xfrm>
          <a:prstGeom prst="rect">
            <a:avLst/>
          </a:prstGeom>
        </p:spPr>
      </p:pic>
    </p:spTree>
    <p:extLst>
      <p:ext uri="{BB962C8B-B14F-4D97-AF65-F5344CB8AC3E}">
        <p14:creationId xmlns:p14="http://schemas.microsoft.com/office/powerpoint/2010/main" val="424727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hlinkClick r:id="rId2"/>
              </a:rPr>
              <a:t>https://</a:t>
            </a:r>
            <a:r>
              <a:rPr lang="en-US" dirty="0" smtClean="0">
                <a:hlinkClick r:id="rId2"/>
              </a:rPr>
              <a:t>docs.google.com/spreadsheets/d/1VbURG9UQX4oaHhZeuHXW1FVdPLAUFhelfYK4f8N5z6c/edit#gid=0</a:t>
            </a:r>
            <a:r>
              <a:rPr lang="en-US" dirty="0" smtClean="0"/>
              <a:t> </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497521" y="2296504"/>
            <a:ext cx="4572638" cy="2991267"/>
          </a:xfrm>
          <a:prstGeom prst="rect">
            <a:avLst/>
          </a:prstGeom>
        </p:spPr>
      </p:pic>
      <p:pic>
        <p:nvPicPr>
          <p:cNvPr id="7" name="Picture 6"/>
          <p:cNvPicPr>
            <a:picLocks noChangeAspect="1"/>
          </p:cNvPicPr>
          <p:nvPr/>
        </p:nvPicPr>
        <p:blipFill>
          <a:blip r:embed="rId4"/>
          <a:stretch>
            <a:fillRect/>
          </a:stretch>
        </p:blipFill>
        <p:spPr>
          <a:xfrm>
            <a:off x="5508483" y="2459064"/>
            <a:ext cx="6526322" cy="2117510"/>
          </a:xfrm>
          <a:prstGeom prst="rect">
            <a:avLst/>
          </a:prstGeom>
        </p:spPr>
      </p:pic>
    </p:spTree>
    <p:extLst>
      <p:ext uri="{BB962C8B-B14F-4D97-AF65-F5344CB8AC3E}">
        <p14:creationId xmlns:p14="http://schemas.microsoft.com/office/powerpoint/2010/main" val="6829834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7558" y="2052918"/>
            <a:ext cx="10551354" cy="3262590"/>
          </a:xfrm>
          <a:prstGeom prst="rect">
            <a:avLst/>
          </a:prstGeom>
        </p:spPr>
      </p:pic>
      <p:pic>
        <p:nvPicPr>
          <p:cNvPr id="5" name="Picture 4"/>
          <p:cNvPicPr>
            <a:picLocks noChangeAspect="1"/>
          </p:cNvPicPr>
          <p:nvPr/>
        </p:nvPicPr>
        <p:blipFill>
          <a:blip r:embed="rId4"/>
          <a:stretch>
            <a:fillRect/>
          </a:stretch>
        </p:blipFill>
        <p:spPr>
          <a:xfrm>
            <a:off x="8816803" y="5515178"/>
            <a:ext cx="2572109" cy="990738"/>
          </a:xfrm>
          <a:prstGeom prst="rect">
            <a:avLst/>
          </a:prstGeom>
        </p:spPr>
      </p:pic>
    </p:spTree>
    <p:extLst>
      <p:ext uri="{BB962C8B-B14F-4D97-AF65-F5344CB8AC3E}">
        <p14:creationId xmlns:p14="http://schemas.microsoft.com/office/powerpoint/2010/main" val="31718933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in sessions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Quant vs cat</a:t>
            </a:r>
          </a:p>
          <a:p>
            <a:r>
              <a:rPr lang="en-US" dirty="0" smtClean="0"/>
              <a:t>Ordinal vs nominal </a:t>
            </a:r>
          </a:p>
          <a:p>
            <a:r>
              <a:rPr lang="en-US" dirty="0" err="1" smtClean="0"/>
              <a:t>Cont</a:t>
            </a:r>
            <a:r>
              <a:rPr lang="en-US" dirty="0" smtClean="0"/>
              <a:t> vs discrete  </a:t>
            </a:r>
          </a:p>
          <a:p>
            <a:r>
              <a:rPr lang="en-US" dirty="0" smtClean="0"/>
              <a:t>Centrality and spread</a:t>
            </a:r>
          </a:p>
          <a:p>
            <a:r>
              <a:rPr lang="en-US" dirty="0" smtClean="0"/>
              <a:t>Random variable </a:t>
            </a:r>
          </a:p>
          <a:p>
            <a:r>
              <a:rPr lang="en-US" dirty="0" smtClean="0"/>
              <a:t>Outliers</a:t>
            </a:r>
          </a:p>
          <a:p>
            <a:r>
              <a:rPr lang="en-US" dirty="0" err="1" smtClean="0"/>
              <a:t>Desc</a:t>
            </a:r>
            <a:r>
              <a:rPr lang="en-US" dirty="0" smtClean="0"/>
              <a:t> vs </a:t>
            </a:r>
            <a:r>
              <a:rPr lang="en-US" dirty="0" err="1" smtClean="0"/>
              <a:t>inf</a:t>
            </a:r>
            <a:r>
              <a:rPr lang="en-US" dirty="0" smtClean="0"/>
              <a:t> stats </a:t>
            </a:r>
          </a:p>
        </p:txBody>
      </p:sp>
    </p:spTree>
    <p:extLst>
      <p:ext uri="{BB962C8B-B14F-4D97-AF65-F5344CB8AC3E}">
        <p14:creationId xmlns:p14="http://schemas.microsoft.com/office/powerpoint/2010/main" val="10849395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انت جاي تعمل ايه؟</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91774" y="2099704"/>
            <a:ext cx="6208821" cy="4732660"/>
          </a:xfrm>
          <a:prstGeom prst="rect">
            <a:avLst/>
          </a:prstGeom>
        </p:spPr>
      </p:pic>
    </p:spTree>
    <p:extLst>
      <p:ext uri="{BB962C8B-B14F-4D97-AF65-F5344CB8AC3E}">
        <p14:creationId xmlns:p14="http://schemas.microsoft.com/office/powerpoint/2010/main" val="12943700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42732" y="2247735"/>
            <a:ext cx="6706536" cy="2362530"/>
          </a:xfrm>
          <a:prstGeom prst="rect">
            <a:avLst/>
          </a:prstGeom>
        </p:spPr>
      </p:pic>
    </p:spTree>
    <p:extLst>
      <p:ext uri="{BB962C8B-B14F-4D97-AF65-F5344CB8AC3E}">
        <p14:creationId xmlns:p14="http://schemas.microsoft.com/office/powerpoint/2010/main" val="16174068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511816"/>
            <a:ext cx="9088118" cy="3924848"/>
          </a:xfrm>
          <a:prstGeom prst="rect">
            <a:avLst/>
          </a:prstGeom>
        </p:spPr>
      </p:pic>
    </p:spTree>
    <p:extLst>
      <p:ext uri="{BB962C8B-B14F-4D97-AF65-F5344CB8AC3E}">
        <p14:creationId xmlns:p14="http://schemas.microsoft.com/office/powerpoint/2010/main" val="21576128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19214" y="2336800"/>
            <a:ext cx="5264610" cy="1097967"/>
          </a:xfrm>
          <a:prstGeom prst="rect">
            <a:avLst/>
          </a:prstGeom>
        </p:spPr>
      </p:pic>
      <p:pic>
        <p:nvPicPr>
          <p:cNvPr id="5" name="Picture 4"/>
          <p:cNvPicPr>
            <a:picLocks noChangeAspect="1"/>
          </p:cNvPicPr>
          <p:nvPr/>
        </p:nvPicPr>
        <p:blipFill>
          <a:blip r:embed="rId4"/>
          <a:stretch>
            <a:fillRect/>
          </a:stretch>
        </p:blipFill>
        <p:spPr>
          <a:xfrm>
            <a:off x="3019214" y="5777078"/>
            <a:ext cx="5413586" cy="765962"/>
          </a:xfrm>
          <a:prstGeom prst="rect">
            <a:avLst/>
          </a:prstGeom>
        </p:spPr>
      </p:pic>
      <p:pic>
        <p:nvPicPr>
          <p:cNvPr id="1026" name="Picture 2" descr="Three Ways to Analyze Likert Scales - Avoiding the Likert Crush - The  Latest News in Research Statistics | STAT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214" y="4001084"/>
            <a:ext cx="5264610" cy="12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3554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50127" y="2380491"/>
            <a:ext cx="6946550" cy="3105909"/>
          </a:xfrm>
          <a:prstGeom prst="rect">
            <a:avLst/>
          </a:prstGeom>
        </p:spPr>
      </p:pic>
    </p:spTree>
    <p:extLst>
      <p:ext uri="{BB962C8B-B14F-4D97-AF65-F5344CB8AC3E}">
        <p14:creationId xmlns:p14="http://schemas.microsoft.com/office/powerpoint/2010/main" val="35076199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393440" y="2857695"/>
            <a:ext cx="5524063" cy="2669345"/>
          </a:xfrm>
          <a:prstGeom prst="rect">
            <a:avLst/>
          </a:prstGeom>
        </p:spPr>
      </p:pic>
    </p:spTree>
    <p:extLst>
      <p:ext uri="{BB962C8B-B14F-4D97-AF65-F5344CB8AC3E}">
        <p14:creationId xmlns:p14="http://schemas.microsoft.com/office/powerpoint/2010/main" val="6125293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Bone marrow transplantation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39774" y="2751133"/>
            <a:ext cx="6910370" cy="3685531"/>
          </a:xfrm>
          <a:prstGeom prst="rect">
            <a:avLst/>
          </a:prstGeom>
        </p:spPr>
      </p:pic>
    </p:spTree>
    <p:extLst>
      <p:ext uri="{BB962C8B-B14F-4D97-AF65-F5344CB8AC3E}">
        <p14:creationId xmlns:p14="http://schemas.microsoft.com/office/powerpoint/2010/main" val="17907326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deviation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89217" y="2550283"/>
            <a:ext cx="7411484" cy="3667637"/>
          </a:xfrm>
          <a:prstGeom prst="rect">
            <a:avLst/>
          </a:prstGeom>
        </p:spPr>
      </p:pic>
    </p:spTree>
    <p:extLst>
      <p:ext uri="{BB962C8B-B14F-4D97-AF65-F5344CB8AC3E}">
        <p14:creationId xmlns:p14="http://schemas.microsoft.com/office/powerpoint/2010/main" val="2161808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 </a:t>
            </a:r>
            <a:endParaRPr lang="en-US" dirty="0"/>
          </a:p>
        </p:txBody>
      </p:sp>
      <p:sp>
        <p:nvSpPr>
          <p:cNvPr id="3" name="Content Placeholder 2"/>
          <p:cNvSpPr>
            <a:spLocks noGrp="1"/>
          </p:cNvSpPr>
          <p:nvPr>
            <p:ph idx="1"/>
          </p:nvPr>
        </p:nvSpPr>
        <p:spPr/>
        <p:txBody>
          <a:bodyPr/>
          <a:lstStyle/>
          <a:p>
            <a:endParaRPr lang="en-US"/>
          </a:p>
        </p:txBody>
      </p:sp>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3699" r="3699"/>
          <a:stretch>
            <a:fillRect/>
          </a:stretch>
        </p:blipFill>
        <p:spPr>
          <a:xfrm>
            <a:off x="3860801" y="2632708"/>
            <a:ext cx="4043680" cy="2888935"/>
          </a:xfrm>
        </p:spPr>
      </p:pic>
    </p:spTree>
    <p:extLst>
      <p:ext uri="{BB962C8B-B14F-4D97-AF65-F5344CB8AC3E}">
        <p14:creationId xmlns:p14="http://schemas.microsoft.com/office/powerpoint/2010/main" val="21379709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13893" y="2863340"/>
            <a:ext cx="5925377" cy="3181794"/>
          </a:xfrm>
          <a:prstGeom prst="rect">
            <a:avLst/>
          </a:prstGeom>
        </p:spPr>
      </p:pic>
    </p:spTree>
    <p:extLst>
      <p:ext uri="{BB962C8B-B14F-4D97-AF65-F5344CB8AC3E}">
        <p14:creationId xmlns:p14="http://schemas.microsoft.com/office/powerpoint/2010/main" val="2602780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2972" y="3266275"/>
            <a:ext cx="5687219" cy="3181794"/>
          </a:xfrm>
          <a:prstGeom prst="rect">
            <a:avLst/>
          </a:prstGeom>
        </p:spPr>
      </p:pic>
    </p:spTree>
    <p:extLst>
      <p:ext uri="{BB962C8B-B14F-4D97-AF65-F5344CB8AC3E}">
        <p14:creationId xmlns:p14="http://schemas.microsoft.com/office/powerpoint/2010/main" val="555217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a:t>
            </a:r>
            <a:endParaRPr lang="en-US" dirty="0"/>
          </a:p>
        </p:txBody>
      </p:sp>
      <p:sp>
        <p:nvSpPr>
          <p:cNvPr id="3" name="Content Placeholder 2"/>
          <p:cNvSpPr>
            <a:spLocks noGrp="1"/>
          </p:cNvSpPr>
          <p:nvPr>
            <p:ph idx="1"/>
          </p:nvPr>
        </p:nvSpPr>
        <p:spPr/>
        <p:txBody>
          <a:bodyPr/>
          <a:lstStyle/>
          <a:p>
            <a:r>
              <a:rPr lang="en-US" dirty="0" smtClean="0"/>
              <a:t>Range  vs IQR </a:t>
            </a:r>
          </a:p>
          <a:p>
            <a:endParaRPr lang="en-US" dirty="0"/>
          </a:p>
          <a:p>
            <a:r>
              <a:rPr lang="en-US" dirty="0" smtClean="0"/>
              <a:t>Mean vs median</a:t>
            </a:r>
          </a:p>
        </p:txBody>
      </p:sp>
    </p:spTree>
    <p:extLst>
      <p:ext uri="{BB962C8B-B14F-4D97-AF65-F5344CB8AC3E}">
        <p14:creationId xmlns:p14="http://schemas.microsoft.com/office/powerpoint/2010/main" val="31612100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79611" y="2495324"/>
            <a:ext cx="8030696" cy="3238952"/>
          </a:xfrm>
          <a:prstGeom prst="rect">
            <a:avLst/>
          </a:prstGeom>
        </p:spPr>
      </p:pic>
    </p:spTree>
    <p:extLst>
      <p:ext uri="{BB962C8B-B14F-4D97-AF65-F5344CB8AC3E}">
        <p14:creationId xmlns:p14="http://schemas.microsoft.com/office/powerpoint/2010/main" val="23394831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Inferential statistics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38101" y="2666893"/>
            <a:ext cx="5715798" cy="1524213"/>
          </a:xfrm>
          <a:prstGeom prst="rect">
            <a:avLst/>
          </a:prstGeom>
        </p:spPr>
      </p:pic>
      <p:pic>
        <p:nvPicPr>
          <p:cNvPr id="5" name="Picture 4"/>
          <p:cNvPicPr>
            <a:picLocks noChangeAspect="1"/>
          </p:cNvPicPr>
          <p:nvPr/>
        </p:nvPicPr>
        <p:blipFill>
          <a:blip r:embed="rId3"/>
          <a:stretch>
            <a:fillRect/>
          </a:stretch>
        </p:blipFill>
        <p:spPr>
          <a:xfrm>
            <a:off x="3238102" y="4846319"/>
            <a:ext cx="5715798" cy="1143160"/>
          </a:xfrm>
          <a:prstGeom prst="rect">
            <a:avLst/>
          </a:prstGeom>
        </p:spPr>
      </p:pic>
    </p:spTree>
    <p:extLst>
      <p:ext uri="{BB962C8B-B14F-4D97-AF65-F5344CB8AC3E}">
        <p14:creationId xmlns:p14="http://schemas.microsoft.com/office/powerpoint/2010/main" val="7940073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871602" y="2828841"/>
            <a:ext cx="4448796" cy="1200318"/>
          </a:xfrm>
          <a:prstGeom prst="rect">
            <a:avLst/>
          </a:prstGeom>
        </p:spPr>
      </p:pic>
      <p:pic>
        <p:nvPicPr>
          <p:cNvPr id="5" name="Picture 4"/>
          <p:cNvPicPr>
            <a:picLocks noChangeAspect="1"/>
          </p:cNvPicPr>
          <p:nvPr/>
        </p:nvPicPr>
        <p:blipFill>
          <a:blip r:embed="rId4"/>
          <a:stretch>
            <a:fillRect/>
          </a:stretch>
        </p:blipFill>
        <p:spPr>
          <a:xfrm>
            <a:off x="3871602" y="4762489"/>
            <a:ext cx="4525006" cy="752580"/>
          </a:xfrm>
          <a:prstGeom prst="rect">
            <a:avLst/>
          </a:prstGeom>
        </p:spPr>
      </p:pic>
    </p:spTree>
    <p:extLst>
      <p:ext uri="{BB962C8B-B14F-4D97-AF65-F5344CB8AC3E}">
        <p14:creationId xmlns:p14="http://schemas.microsoft.com/office/powerpoint/2010/main" val="4007865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65 years 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261449" y="2041036"/>
            <a:ext cx="3529819" cy="4545846"/>
          </a:xfrm>
          <a:prstGeom prst="rect">
            <a:avLst/>
          </a:prstGeom>
        </p:spPr>
      </p:pic>
    </p:spTree>
    <p:extLst>
      <p:ext uri="{BB962C8B-B14F-4D97-AF65-F5344CB8AC3E}">
        <p14:creationId xmlns:p14="http://schemas.microsoft.com/office/powerpoint/2010/main" val="23782031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hospitals </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ospital Animation. Ambulance Heading to Stock Footage Video (100%  Royalty-free) 1035638267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11" y="2937442"/>
            <a:ext cx="6055743" cy="37297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mium Vector | Medical staff team concept in front of hospit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662" y="3447780"/>
            <a:ext cx="3219450" cy="32194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77750" y="2349366"/>
            <a:ext cx="2403222" cy="461665"/>
          </a:xfrm>
          <a:prstGeom prst="rect">
            <a:avLst/>
          </a:prstGeom>
        </p:spPr>
        <p:txBody>
          <a:bodyPr wrap="none">
            <a:spAutoFit/>
          </a:bodyPr>
          <a:lstStyle/>
          <a:p>
            <a:r>
              <a:rPr lang="en-US" sz="2400" b="1" dirty="0"/>
              <a:t>100 child per day</a:t>
            </a:r>
          </a:p>
        </p:txBody>
      </p:sp>
      <p:sp>
        <p:nvSpPr>
          <p:cNvPr id="5" name="Rectangle 4"/>
          <p:cNvSpPr/>
          <p:nvPr/>
        </p:nvSpPr>
        <p:spPr>
          <a:xfrm>
            <a:off x="8037069" y="2441698"/>
            <a:ext cx="2245920" cy="461665"/>
          </a:xfrm>
          <a:prstGeom prst="rect">
            <a:avLst/>
          </a:prstGeom>
        </p:spPr>
        <p:txBody>
          <a:bodyPr wrap="square">
            <a:spAutoFit/>
          </a:bodyPr>
          <a:lstStyle/>
          <a:p>
            <a:r>
              <a:rPr lang="en-US" sz="2400" b="1" dirty="0"/>
              <a:t>10 child per day</a:t>
            </a:r>
          </a:p>
        </p:txBody>
      </p:sp>
    </p:spTree>
    <p:extLst>
      <p:ext uri="{BB962C8B-B14F-4D97-AF65-F5344CB8AC3E}">
        <p14:creationId xmlns:p14="http://schemas.microsoft.com/office/powerpoint/2010/main" val="26811441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Hospital with more boys?</a:t>
            </a:r>
            <a:endParaRPr lang="en-US" dirty="0"/>
          </a:p>
        </p:txBody>
      </p:sp>
      <p:sp>
        <p:nvSpPr>
          <p:cNvPr id="3" name="Content Placeholder 2"/>
          <p:cNvSpPr>
            <a:spLocks noGrp="1"/>
          </p:cNvSpPr>
          <p:nvPr>
            <p:ph idx="1"/>
          </p:nvPr>
        </p:nvSpPr>
        <p:spPr/>
        <p:txBody>
          <a:bodyPr/>
          <a:lstStyle/>
          <a:p>
            <a:r>
              <a:rPr lang="en-US" sz="2400" i="1" dirty="0"/>
              <a:t>For </a:t>
            </a:r>
            <a:r>
              <a:rPr lang="en-US" sz="2400" i="1" dirty="0" smtClean="0"/>
              <a:t>1 </a:t>
            </a:r>
            <a:r>
              <a:rPr lang="en-US" sz="2400" i="1" dirty="0"/>
              <a:t>year, </a:t>
            </a:r>
            <a:r>
              <a:rPr lang="en-US" sz="2400" i="1" dirty="0" smtClean="0"/>
              <a:t>each hospital recorded no. of days where 60</a:t>
            </a:r>
            <a:r>
              <a:rPr lang="en-US" sz="2400" i="1" dirty="0"/>
              <a:t>% of the babies born were boys. </a:t>
            </a:r>
            <a:endParaRPr lang="en-US" sz="2400" i="1" dirty="0" smtClean="0"/>
          </a:p>
          <a:p>
            <a:pPr marL="0" indent="0">
              <a:buNone/>
            </a:pPr>
            <a:r>
              <a:rPr lang="en-US" sz="2400" i="1" dirty="0" smtClean="0"/>
              <a:t>- Which hospital do you think recorded more such days?</a:t>
            </a:r>
            <a:endParaRPr lang="en-US" sz="2400" i="1" dirty="0"/>
          </a:p>
          <a:p>
            <a:endParaRPr lang="en-US" dirty="0"/>
          </a:p>
        </p:txBody>
      </p:sp>
      <p:pic>
        <p:nvPicPr>
          <p:cNvPr id="4" name="Picture 3"/>
          <p:cNvPicPr>
            <a:picLocks noChangeAspect="1"/>
          </p:cNvPicPr>
          <p:nvPr/>
        </p:nvPicPr>
        <p:blipFill>
          <a:blip r:embed="rId3"/>
          <a:stretch>
            <a:fillRect/>
          </a:stretch>
        </p:blipFill>
        <p:spPr>
          <a:xfrm>
            <a:off x="1694712" y="3278038"/>
            <a:ext cx="7140854" cy="2449952"/>
          </a:xfrm>
          <a:prstGeom prst="rect">
            <a:avLst/>
          </a:prstGeom>
        </p:spPr>
      </p:pic>
    </p:spTree>
    <p:extLst>
      <p:ext uri="{BB962C8B-B14F-4D97-AF65-F5344CB8AC3E}">
        <p14:creationId xmlns:p14="http://schemas.microsoft.com/office/powerpoint/2010/main" val="30500433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heads out of 5?</a:t>
            </a:r>
            <a:endParaRPr lang="en-US" dirty="0"/>
          </a:p>
        </p:txBody>
      </p:sp>
      <p:sp>
        <p:nvSpPr>
          <p:cNvPr id="3" name="Content Placeholder 2"/>
          <p:cNvSpPr>
            <a:spLocks noGrp="1"/>
          </p:cNvSpPr>
          <p:nvPr>
            <p:ph idx="1"/>
          </p:nvPr>
        </p:nvSpPr>
        <p:spPr/>
        <p:txBody>
          <a:bodyPr/>
          <a:lstStyle/>
          <a:p>
            <a:endParaRPr lang="en-US"/>
          </a:p>
        </p:txBody>
      </p:sp>
      <p:pic>
        <p:nvPicPr>
          <p:cNvPr id="6146" name="Picture 2" descr="Just Flip A Co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2902" y="2363001"/>
            <a:ext cx="3503596" cy="350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1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Compete within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202919" y="2037677"/>
            <a:ext cx="9707330" cy="4820323"/>
          </a:xfrm>
          <a:prstGeom prst="rect">
            <a:avLst/>
          </a:prstGeom>
        </p:spPr>
      </p:pic>
    </p:spTree>
    <p:extLst>
      <p:ext uri="{BB962C8B-B14F-4D97-AF65-F5344CB8AC3E}">
        <p14:creationId xmlns:p14="http://schemas.microsoft.com/office/powerpoint/2010/main" val="26689843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sz="2400" dirty="0"/>
              <a:t>Small Samples Produce Shocking </a:t>
            </a:r>
            <a:r>
              <a:rPr lang="en-US" sz="2400" dirty="0" smtClean="0"/>
              <a:t>Statistics</a:t>
            </a:r>
          </a:p>
          <a:p>
            <a:r>
              <a:rPr lang="en-US" sz="2400" dirty="0" smtClean="0"/>
              <a:t>Avoid fishing</a:t>
            </a:r>
            <a:endParaRPr lang="en-US" dirty="0"/>
          </a:p>
        </p:txBody>
      </p:sp>
    </p:spTree>
    <p:extLst>
      <p:ext uri="{BB962C8B-B14F-4D97-AF65-F5344CB8AC3E}">
        <p14:creationId xmlns:p14="http://schemas.microsoft.com/office/powerpoint/2010/main" val="37013801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papers?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sz="2400" dirty="0"/>
              <a:t>“over70 percent of the students preferred language-skills </a:t>
            </a:r>
            <a:r>
              <a:rPr lang="en-US" sz="2400" dirty="0" smtClean="0"/>
              <a:t>courses over </a:t>
            </a:r>
            <a:r>
              <a:rPr lang="en-US" sz="2400" dirty="0"/>
              <a:t>other courses</a:t>
            </a:r>
            <a:r>
              <a:rPr lang="en-US" sz="2400" dirty="0" smtClean="0"/>
              <a:t>”</a:t>
            </a:r>
          </a:p>
          <a:p>
            <a:r>
              <a:rPr lang="en-US" sz="2400" dirty="0"/>
              <a:t>“of the 41 percent who </a:t>
            </a:r>
            <a:r>
              <a:rPr lang="en-US" sz="2400" dirty="0" smtClean="0"/>
              <a:t>planned to </a:t>
            </a:r>
            <a:r>
              <a:rPr lang="en-US" sz="2400" dirty="0"/>
              <a:t>seek employment, an overwhelming majority of respondents (82%)disliked </a:t>
            </a:r>
            <a:r>
              <a:rPr lang="en-US" sz="2400" dirty="0" smtClean="0"/>
              <a:t>the idea </a:t>
            </a:r>
            <a:r>
              <a:rPr lang="en-US" sz="2400" dirty="0"/>
              <a:t>of content-driven design (Design 1)” </a:t>
            </a:r>
            <a:endParaRPr lang="en-US" sz="2400" dirty="0" smtClean="0"/>
          </a:p>
          <a:p>
            <a:endParaRPr lang="en-US" dirty="0"/>
          </a:p>
        </p:txBody>
      </p:sp>
      <p:pic>
        <p:nvPicPr>
          <p:cNvPr id="4" name="Picture 3"/>
          <p:cNvPicPr>
            <a:picLocks noChangeAspect="1"/>
          </p:cNvPicPr>
          <p:nvPr/>
        </p:nvPicPr>
        <p:blipFill>
          <a:blip r:embed="rId3"/>
          <a:stretch>
            <a:fillRect/>
          </a:stretch>
        </p:blipFill>
        <p:spPr>
          <a:xfrm>
            <a:off x="2425871" y="1742744"/>
            <a:ext cx="6649378" cy="2372056"/>
          </a:xfrm>
          <a:prstGeom prst="rect">
            <a:avLst/>
          </a:prstGeom>
        </p:spPr>
      </p:pic>
    </p:spTree>
    <p:extLst>
      <p:ext uri="{BB962C8B-B14F-4D97-AF65-F5344CB8AC3E}">
        <p14:creationId xmlns:p14="http://schemas.microsoft.com/office/powerpoint/2010/main" val="34095121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Back to methodology </a:t>
            </a:r>
            <a:r>
              <a:rPr lang="en-US" dirty="0">
                <a:solidFill>
                  <a:schemeClr val="tx1"/>
                </a:solidFill>
              </a:rPr>
              <a:t>section</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sz="2400" dirty="0"/>
              <a:t>“over70 percent of the students preferred language-skills </a:t>
            </a:r>
            <a:r>
              <a:rPr lang="en-US" sz="2400" dirty="0" smtClean="0"/>
              <a:t>courses over </a:t>
            </a:r>
            <a:r>
              <a:rPr lang="en-US" sz="2400" dirty="0"/>
              <a:t>other courses</a:t>
            </a:r>
            <a:r>
              <a:rPr lang="en-US" sz="2400" dirty="0" smtClean="0"/>
              <a:t>”</a:t>
            </a:r>
          </a:p>
          <a:p>
            <a:r>
              <a:rPr lang="en-US" sz="2400" dirty="0"/>
              <a:t>“of the 41 percent who </a:t>
            </a:r>
            <a:r>
              <a:rPr lang="en-US" sz="2400" dirty="0" smtClean="0"/>
              <a:t>planned to </a:t>
            </a:r>
            <a:r>
              <a:rPr lang="en-US" sz="2400" dirty="0"/>
              <a:t>seek employment, an </a:t>
            </a:r>
            <a:r>
              <a:rPr lang="en-US" sz="3200" b="1" dirty="0"/>
              <a:t>overwhelming </a:t>
            </a:r>
            <a:r>
              <a:rPr lang="en-US" sz="2400" dirty="0"/>
              <a:t>majority of respondents (82%)disliked </a:t>
            </a:r>
            <a:r>
              <a:rPr lang="en-US" sz="2400" dirty="0" smtClean="0"/>
              <a:t>the idea </a:t>
            </a:r>
            <a:r>
              <a:rPr lang="en-US" sz="2400" dirty="0"/>
              <a:t>of content-driven design (Design 1)” </a:t>
            </a:r>
            <a:endParaRPr lang="en-US" sz="2400" dirty="0" smtClean="0"/>
          </a:p>
          <a:p>
            <a:endParaRPr lang="en-US" dirty="0"/>
          </a:p>
        </p:txBody>
      </p:sp>
      <p:pic>
        <p:nvPicPr>
          <p:cNvPr id="4" name="Picture 3"/>
          <p:cNvPicPr>
            <a:picLocks noChangeAspect="1"/>
          </p:cNvPicPr>
          <p:nvPr/>
        </p:nvPicPr>
        <p:blipFill>
          <a:blip r:embed="rId3"/>
          <a:stretch>
            <a:fillRect/>
          </a:stretch>
        </p:blipFill>
        <p:spPr>
          <a:xfrm>
            <a:off x="2425871" y="1742744"/>
            <a:ext cx="6649378" cy="2372056"/>
          </a:xfrm>
          <a:prstGeom prst="rect">
            <a:avLst/>
          </a:prstGeom>
        </p:spPr>
      </p:pic>
      <p:sp>
        <p:nvSpPr>
          <p:cNvPr id="5" name="Rectangle 4"/>
          <p:cNvSpPr/>
          <p:nvPr/>
        </p:nvSpPr>
        <p:spPr>
          <a:xfrm>
            <a:off x="9679733" y="3208714"/>
            <a:ext cx="2242922" cy="461665"/>
          </a:xfrm>
          <a:prstGeom prst="rect">
            <a:avLst/>
          </a:prstGeom>
        </p:spPr>
        <p:txBody>
          <a:bodyPr wrap="none">
            <a:spAutoFit/>
          </a:bodyPr>
          <a:lstStyle/>
          <a:p>
            <a:r>
              <a:rPr lang="en-US" sz="2400" b="1" dirty="0"/>
              <a:t>96 participants </a:t>
            </a:r>
          </a:p>
        </p:txBody>
      </p:sp>
      <p:sp>
        <p:nvSpPr>
          <p:cNvPr id="6" name="Rectangle 5"/>
          <p:cNvSpPr/>
          <p:nvPr/>
        </p:nvSpPr>
        <p:spPr>
          <a:xfrm>
            <a:off x="10801194" y="5134094"/>
            <a:ext cx="1343638" cy="369332"/>
          </a:xfrm>
          <a:prstGeom prst="rect">
            <a:avLst/>
          </a:prstGeom>
        </p:spPr>
        <p:txBody>
          <a:bodyPr wrap="none">
            <a:spAutoFit/>
          </a:bodyPr>
          <a:lstStyle/>
          <a:p>
            <a:r>
              <a:rPr lang="en-US" b="1" dirty="0"/>
              <a:t>39 students</a:t>
            </a:r>
          </a:p>
        </p:txBody>
      </p:sp>
      <p:sp>
        <p:nvSpPr>
          <p:cNvPr id="7" name="Rectangle 6"/>
          <p:cNvSpPr/>
          <p:nvPr/>
        </p:nvSpPr>
        <p:spPr>
          <a:xfrm>
            <a:off x="3169920" y="5997399"/>
            <a:ext cx="1910080" cy="461665"/>
          </a:xfrm>
          <a:prstGeom prst="rect">
            <a:avLst/>
          </a:prstGeom>
        </p:spPr>
        <p:txBody>
          <a:bodyPr wrap="square">
            <a:spAutoFit/>
          </a:bodyPr>
          <a:lstStyle/>
          <a:p>
            <a:r>
              <a:rPr lang="en-US" sz="2400" b="1" dirty="0"/>
              <a:t>32 students</a:t>
            </a:r>
          </a:p>
        </p:txBody>
      </p:sp>
      <p:sp>
        <p:nvSpPr>
          <p:cNvPr id="8" name="Rectangle 7"/>
          <p:cNvSpPr/>
          <p:nvPr/>
        </p:nvSpPr>
        <p:spPr>
          <a:xfrm>
            <a:off x="9679733" y="2001368"/>
            <a:ext cx="1863908" cy="461665"/>
          </a:xfrm>
          <a:prstGeom prst="rect">
            <a:avLst/>
          </a:prstGeom>
        </p:spPr>
        <p:txBody>
          <a:bodyPr wrap="none">
            <a:spAutoFit/>
          </a:bodyPr>
          <a:lstStyle/>
          <a:p>
            <a:r>
              <a:rPr lang="en-US" sz="2400" b="1" dirty="0"/>
              <a:t>274 students</a:t>
            </a:r>
          </a:p>
        </p:txBody>
      </p:sp>
      <p:sp>
        <p:nvSpPr>
          <p:cNvPr id="9" name="Down Arrow 8"/>
          <p:cNvSpPr/>
          <p:nvPr/>
        </p:nvSpPr>
        <p:spPr>
          <a:xfrm>
            <a:off x="10363200" y="2463033"/>
            <a:ext cx="437994" cy="745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6513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Small numbers again </a:t>
            </a:r>
          </a:p>
          <a:p>
            <a:r>
              <a:rPr lang="en-US" dirty="0" smtClean="0"/>
              <a:t>Beware of percentages! </a:t>
            </a:r>
            <a:endParaRPr lang="en-US" dirty="0"/>
          </a:p>
        </p:txBody>
      </p:sp>
    </p:spTree>
    <p:extLst>
      <p:ext uri="{BB962C8B-B14F-4D97-AF65-F5344CB8AC3E}">
        <p14:creationId xmlns:p14="http://schemas.microsoft.com/office/powerpoint/2010/main" val="14235354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Iq</a:t>
            </a:r>
            <a:r>
              <a:rPr lang="en-US" dirty="0" smtClean="0"/>
              <a:t> test </a:t>
            </a:r>
            <a:endParaRPr lang="en-US" dirty="0"/>
          </a:p>
        </p:txBody>
      </p:sp>
      <p:sp>
        <p:nvSpPr>
          <p:cNvPr id="3" name="Content Placeholder 2"/>
          <p:cNvSpPr>
            <a:spLocks noGrp="1"/>
          </p:cNvSpPr>
          <p:nvPr>
            <p:ph idx="1"/>
          </p:nvPr>
        </p:nvSpPr>
        <p:spPr/>
        <p:txBody>
          <a:bodyPr/>
          <a:lstStyle/>
          <a:p>
            <a:endParaRPr lang="en-US"/>
          </a:p>
        </p:txBody>
      </p:sp>
      <p:pic>
        <p:nvPicPr>
          <p:cNvPr id="7170" name="Picture 2" descr="Two Kids Cartoon Images, Stock Photos &amp;amp; Vectors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277" y="3223463"/>
            <a:ext cx="2476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99 Logo Vector (.AI)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435" y="32234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102 Logo Design Number 102 Eps Stock Vector (Royalty Free) 15872252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4405" y="3318713"/>
            <a:ext cx="2476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41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increased lifespan by 2 years on average</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431433" y="2675896"/>
            <a:ext cx="5796586" cy="3276331"/>
          </a:xfrm>
          <a:prstGeom prst="rect">
            <a:avLst/>
          </a:prstGeom>
        </p:spPr>
      </p:pic>
    </p:spTree>
    <p:extLst>
      <p:ext uri="{BB962C8B-B14F-4D97-AF65-F5344CB8AC3E}">
        <p14:creationId xmlns:p14="http://schemas.microsoft.com/office/powerpoint/2010/main" val="735758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than 80% of Dentists recommend Colgate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14288" y="2254605"/>
            <a:ext cx="6287377" cy="4182059"/>
          </a:xfrm>
          <a:prstGeom prst="rect">
            <a:avLst/>
          </a:prstGeom>
        </p:spPr>
      </p:pic>
    </p:spTree>
    <p:extLst>
      <p:ext uri="{BB962C8B-B14F-4D97-AF65-F5344CB8AC3E}">
        <p14:creationId xmlns:p14="http://schemas.microsoft.com/office/powerpoint/2010/main" val="35172937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than 80% of Dentists recommend Colgate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99224" y="2254605"/>
            <a:ext cx="6287377" cy="4182059"/>
          </a:xfrm>
          <a:prstGeom prst="rect">
            <a:avLst/>
          </a:prstGeom>
        </p:spPr>
      </p:pic>
      <p:sp>
        <p:nvSpPr>
          <p:cNvPr id="5" name="Rectangle 4"/>
          <p:cNvSpPr/>
          <p:nvPr/>
        </p:nvSpPr>
        <p:spPr>
          <a:xfrm>
            <a:off x="7490296" y="2778031"/>
            <a:ext cx="6096000" cy="923330"/>
          </a:xfrm>
          <a:prstGeom prst="rect">
            <a:avLst/>
          </a:prstGeom>
        </p:spPr>
        <p:txBody>
          <a:bodyPr>
            <a:spAutoFit/>
          </a:bodyPr>
          <a:lstStyle/>
          <a:p>
            <a:r>
              <a:rPr lang="en-US" b="1" dirty="0"/>
              <a:t>In 2007, Colgate was ordered by </a:t>
            </a:r>
            <a:r>
              <a:rPr lang="en-US" b="1" dirty="0" smtClean="0"/>
              <a:t>the</a:t>
            </a:r>
          </a:p>
          <a:p>
            <a:r>
              <a:rPr lang="en-US" b="1" dirty="0" smtClean="0"/>
              <a:t> </a:t>
            </a:r>
            <a:r>
              <a:rPr lang="en-US" b="1" dirty="0"/>
              <a:t>Advertising Standards Authority (ASA</a:t>
            </a:r>
            <a:r>
              <a:rPr lang="en-US" b="1" dirty="0" smtClean="0"/>
              <a:t>)</a:t>
            </a:r>
          </a:p>
          <a:p>
            <a:r>
              <a:rPr lang="en-US" b="1" dirty="0" smtClean="0"/>
              <a:t> </a:t>
            </a:r>
            <a:r>
              <a:rPr lang="en-US" b="1" dirty="0"/>
              <a:t>of the U.K. to abandon their </a:t>
            </a:r>
            <a:r>
              <a:rPr lang="en-US" b="1" dirty="0" smtClean="0"/>
              <a:t>claim</a:t>
            </a:r>
            <a:endParaRPr lang="en-US" b="1" dirty="0"/>
          </a:p>
        </p:txBody>
      </p:sp>
      <p:sp>
        <p:nvSpPr>
          <p:cNvPr id="6" name="Rectangle 5"/>
          <p:cNvSpPr/>
          <p:nvPr/>
        </p:nvSpPr>
        <p:spPr>
          <a:xfrm>
            <a:off x="9822715" y="6251998"/>
            <a:ext cx="742832" cy="369332"/>
          </a:xfrm>
          <a:prstGeom prst="rect">
            <a:avLst/>
          </a:prstGeom>
        </p:spPr>
        <p:txBody>
          <a:bodyPr wrap="none">
            <a:spAutoFit/>
          </a:bodyPr>
          <a:lstStyle/>
          <a:p>
            <a:r>
              <a:rPr lang="en-US" b="1" dirty="0"/>
              <a:t>Why?</a:t>
            </a:r>
          </a:p>
        </p:txBody>
      </p:sp>
    </p:spTree>
    <p:extLst>
      <p:ext uri="{BB962C8B-B14F-4D97-AF65-F5344CB8AC3E}">
        <p14:creationId xmlns:p14="http://schemas.microsoft.com/office/powerpoint/2010/main" val="42185254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a:t>
            </a:r>
            <a:endParaRPr lang="en-US" dirty="0"/>
          </a:p>
        </p:txBody>
      </p:sp>
      <p:sp>
        <p:nvSpPr>
          <p:cNvPr id="3" name="Content Placeholder 2"/>
          <p:cNvSpPr>
            <a:spLocks noGrp="1"/>
          </p:cNvSpPr>
          <p:nvPr>
            <p:ph idx="1"/>
          </p:nvPr>
        </p:nvSpPr>
        <p:spPr/>
        <p:txBody>
          <a:bodyPr/>
          <a:lstStyle/>
          <a:p>
            <a:r>
              <a:rPr lang="en-US" dirty="0" smtClean="0"/>
              <a:t>Which toothpaste do u </a:t>
            </a:r>
            <a:r>
              <a:rPr lang="en-US" dirty="0" err="1" smtClean="0"/>
              <a:t>recommened</a:t>
            </a:r>
            <a:r>
              <a:rPr lang="en-US" dirty="0" smtClean="0"/>
              <a:t>? (more than 1 answer possible)</a:t>
            </a:r>
          </a:p>
          <a:p>
            <a:pPr marL="457200" indent="-457200">
              <a:buFont typeface="+mj-lt"/>
              <a:buAutoNum type="arabicPeriod"/>
            </a:pPr>
            <a:r>
              <a:rPr lang="en-US" dirty="0" err="1" smtClean="0"/>
              <a:t>colgate</a:t>
            </a:r>
            <a:r>
              <a:rPr lang="en-US" dirty="0" smtClean="0"/>
              <a:t> </a:t>
            </a:r>
          </a:p>
          <a:p>
            <a:pPr marL="457200" indent="-457200">
              <a:buFont typeface="+mj-lt"/>
              <a:buAutoNum type="arabicPeriod"/>
            </a:pPr>
            <a:r>
              <a:rPr lang="en-US" dirty="0" err="1" smtClean="0"/>
              <a:t>sensodyne</a:t>
            </a:r>
            <a:r>
              <a:rPr lang="en-US" dirty="0" smtClean="0"/>
              <a:t> </a:t>
            </a:r>
          </a:p>
          <a:p>
            <a:pPr marL="457200" indent="-457200">
              <a:buFont typeface="+mj-lt"/>
              <a:buAutoNum type="arabicPeriod"/>
            </a:pPr>
            <a:r>
              <a:rPr lang="en-US" dirty="0" err="1" smtClean="0"/>
              <a:t>Miswak</a:t>
            </a:r>
            <a:r>
              <a:rPr lang="en-US" dirty="0" smtClean="0"/>
              <a:t> </a:t>
            </a:r>
          </a:p>
          <a:p>
            <a:pPr marL="457200" indent="-457200">
              <a:buFont typeface="+mj-lt"/>
              <a:buAutoNum type="arabicPeriod"/>
            </a:pPr>
            <a:r>
              <a:rPr lang="en-US" dirty="0" smtClean="0"/>
              <a:t>…  </a:t>
            </a:r>
            <a:endParaRPr lang="en-US" dirty="0"/>
          </a:p>
        </p:txBody>
      </p:sp>
    </p:spTree>
    <p:extLst>
      <p:ext uri="{BB962C8B-B14F-4D97-AF65-F5344CB8AC3E}">
        <p14:creationId xmlns:p14="http://schemas.microsoft.com/office/powerpoint/2010/main" val="27694058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misleading</a:t>
            </a:r>
            <a:endParaRPr lang="en-US" dirty="0"/>
          </a:p>
        </p:txBody>
      </p:sp>
      <p:sp>
        <p:nvSpPr>
          <p:cNvPr id="3" name="Content Placeholder 2"/>
          <p:cNvSpPr>
            <a:spLocks noGrp="1"/>
          </p:cNvSpPr>
          <p:nvPr>
            <p:ph idx="1"/>
          </p:nvPr>
        </p:nvSpPr>
        <p:spPr/>
        <p:txBody>
          <a:bodyPr/>
          <a:lstStyle/>
          <a:p>
            <a:endParaRPr lang="en-US" dirty="0"/>
          </a:p>
        </p:txBody>
      </p:sp>
      <p:pic>
        <p:nvPicPr>
          <p:cNvPr id="13314" name="Picture 2" descr="Dabur Miswak Toothpaste And Tooth Brush Free - 190 gm : Buy Online Oral  Care at Best Prices in Egypt | Souq.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15" y="2378075"/>
            <a:ext cx="7088673" cy="3473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873165" y="4888635"/>
            <a:ext cx="2646878" cy="584775"/>
          </a:xfrm>
          <a:prstGeom prst="rect">
            <a:avLst/>
          </a:prstGeom>
        </p:spPr>
        <p:txBody>
          <a:bodyPr wrap="none">
            <a:spAutoFit/>
          </a:bodyPr>
          <a:lstStyle/>
          <a:p>
            <a:r>
              <a:rPr lang="en-US" sz="3200" b="1" dirty="0"/>
              <a:t>Come </a:t>
            </a:r>
            <a:r>
              <a:rPr lang="en-US" sz="3200" b="1" dirty="0" smtClean="0"/>
              <a:t>back </a:t>
            </a:r>
            <a:r>
              <a:rPr lang="en-US" sz="3200" b="1" dirty="0" smtClean="0">
                <a:sym typeface="Wingdings" panose="05000000000000000000" pitchFamily="2" charset="2"/>
              </a:rPr>
              <a:t> </a:t>
            </a:r>
            <a:endParaRPr lang="en-US" sz="3200" b="1" dirty="0"/>
          </a:p>
        </p:txBody>
      </p:sp>
      <p:sp>
        <p:nvSpPr>
          <p:cNvPr id="5" name="Rectangle 4"/>
          <p:cNvSpPr/>
          <p:nvPr/>
        </p:nvSpPr>
        <p:spPr>
          <a:xfrm>
            <a:off x="8668814" y="6251998"/>
            <a:ext cx="1851789" cy="369332"/>
          </a:xfrm>
          <a:prstGeom prst="rect">
            <a:avLst/>
          </a:prstGeom>
        </p:spPr>
        <p:txBody>
          <a:bodyPr wrap="none">
            <a:spAutoFit/>
          </a:bodyPr>
          <a:lstStyle/>
          <a:p>
            <a:r>
              <a:rPr lang="en-US" dirty="0"/>
              <a:t>Small </a:t>
            </a:r>
            <a:r>
              <a:rPr lang="en-US" dirty="0" smtClean="0"/>
              <a:t>numbers?? </a:t>
            </a:r>
            <a:endParaRPr lang="en-US" dirty="0"/>
          </a:p>
        </p:txBody>
      </p:sp>
    </p:spTree>
    <p:extLst>
      <p:ext uri="{BB962C8B-B14F-4D97-AF65-F5344CB8AC3E}">
        <p14:creationId xmlns:p14="http://schemas.microsoft.com/office/powerpoint/2010/main" val="3708999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Teaser solution </a:t>
            </a:r>
          </a:p>
          <a:p>
            <a:r>
              <a:rPr lang="en-US" dirty="0" smtClean="0"/>
              <a:t>Descriptive stats … Lies? </a:t>
            </a:r>
          </a:p>
          <a:p>
            <a:r>
              <a:rPr lang="en-US" dirty="0" smtClean="0"/>
              <a:t>Inferential stats .. Lies? </a:t>
            </a:r>
          </a:p>
          <a:p>
            <a:r>
              <a:rPr lang="en-US" dirty="0" smtClean="0"/>
              <a:t>Simpson’s paradox revisited </a:t>
            </a:r>
          </a:p>
          <a:p>
            <a:r>
              <a:rPr lang="en-US" dirty="0" smtClean="0"/>
              <a:t>Notebook life easier? </a:t>
            </a:r>
          </a:p>
          <a:p>
            <a:r>
              <a:rPr lang="en-US" dirty="0" smtClean="0"/>
              <a:t>CODE BLUE </a:t>
            </a:r>
          </a:p>
          <a:p>
            <a:r>
              <a:rPr lang="en-US" dirty="0" smtClean="0"/>
              <a:t>Explore dataset [breakout room]</a:t>
            </a:r>
            <a:endParaRPr lang="en-US" dirty="0"/>
          </a:p>
        </p:txBody>
      </p:sp>
    </p:spTree>
    <p:extLst>
      <p:ext uri="{BB962C8B-B14F-4D97-AF65-F5344CB8AC3E}">
        <p14:creationId xmlns:p14="http://schemas.microsoft.com/office/powerpoint/2010/main" val="25281633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Multiple answer questions …. A totally different scenario!</a:t>
            </a:r>
            <a:endParaRPr lang="en-US" dirty="0"/>
          </a:p>
        </p:txBody>
      </p:sp>
    </p:spTree>
    <p:extLst>
      <p:ext uri="{BB962C8B-B14F-4D97-AF65-F5344CB8AC3E}">
        <p14:creationId xmlns:p14="http://schemas.microsoft.com/office/powerpoint/2010/main" val="24543203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the mean?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53419" y="2011680"/>
            <a:ext cx="6681834" cy="4800889"/>
          </a:xfrm>
          <a:prstGeom prst="rect">
            <a:avLst/>
          </a:prstGeom>
        </p:spPr>
      </p:pic>
    </p:spTree>
    <p:extLst>
      <p:ext uri="{BB962C8B-B14F-4D97-AF65-F5344CB8AC3E}">
        <p14:creationId xmlns:p14="http://schemas.microsoft.com/office/powerpoint/2010/main" val="14790111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53419" y="1965284"/>
            <a:ext cx="6631348" cy="4731743"/>
          </a:xfrm>
          <a:prstGeom prst="rect">
            <a:avLst/>
          </a:prstGeom>
        </p:spPr>
      </p:pic>
      <p:sp>
        <p:nvSpPr>
          <p:cNvPr id="5" name="Rectangle 4"/>
          <p:cNvSpPr/>
          <p:nvPr/>
        </p:nvSpPr>
        <p:spPr>
          <a:xfrm>
            <a:off x="9335296" y="4331155"/>
            <a:ext cx="2715615" cy="707886"/>
          </a:xfrm>
          <a:prstGeom prst="rect">
            <a:avLst/>
          </a:prstGeom>
        </p:spPr>
        <p:txBody>
          <a:bodyPr wrap="none">
            <a:spAutoFit/>
          </a:bodyPr>
          <a:lstStyle/>
          <a:p>
            <a:r>
              <a:rPr lang="en-US" sz="2000" b="1" dirty="0"/>
              <a:t>politicians, marketers, </a:t>
            </a:r>
          </a:p>
          <a:p>
            <a:r>
              <a:rPr lang="en-US" sz="2000" b="1" dirty="0"/>
              <a:t>and CEOs </a:t>
            </a:r>
          </a:p>
        </p:txBody>
      </p:sp>
    </p:spTree>
    <p:extLst>
      <p:ext uri="{BB962C8B-B14F-4D97-AF65-F5344CB8AC3E}">
        <p14:creationId xmlns:p14="http://schemas.microsoft.com/office/powerpoint/2010/main" val="42837224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3200" b="1" dirty="0"/>
              <a:t>90% of Drivers Consider Themselves Above Average</a:t>
            </a:r>
          </a:p>
          <a:p>
            <a:endParaRPr lang="en-US" sz="3200" b="1" dirty="0" smtClean="0"/>
          </a:p>
          <a:p>
            <a:endParaRPr lang="en-US" sz="3200" b="1" dirty="0"/>
          </a:p>
          <a:p>
            <a:endParaRPr lang="en-US" sz="3200" b="1" dirty="0" smtClean="0"/>
          </a:p>
          <a:p>
            <a:r>
              <a:rPr lang="en-US" sz="3200" b="1" dirty="0" smtClean="0"/>
              <a:t>What u think?</a:t>
            </a:r>
            <a:endParaRPr lang="en-US" sz="3200" b="1" dirty="0"/>
          </a:p>
        </p:txBody>
      </p:sp>
    </p:spTree>
    <p:extLst>
      <p:ext uri="{BB962C8B-B14F-4D97-AF65-F5344CB8AC3E}">
        <p14:creationId xmlns:p14="http://schemas.microsoft.com/office/powerpoint/2010/main" val="2841269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now?</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552089" y="2011680"/>
            <a:ext cx="6464342" cy="4699819"/>
          </a:xfrm>
          <a:prstGeom prst="rect">
            <a:avLst/>
          </a:prstGeom>
        </p:spPr>
      </p:pic>
      <p:sp>
        <p:nvSpPr>
          <p:cNvPr id="6" name="Rectangle 5"/>
          <p:cNvSpPr/>
          <p:nvPr/>
        </p:nvSpPr>
        <p:spPr>
          <a:xfrm>
            <a:off x="7297084" y="6280043"/>
            <a:ext cx="2861681" cy="369332"/>
          </a:xfrm>
          <a:prstGeom prst="rect">
            <a:avLst/>
          </a:prstGeom>
        </p:spPr>
        <p:txBody>
          <a:bodyPr wrap="none">
            <a:spAutoFit/>
          </a:bodyPr>
          <a:lstStyle/>
          <a:p>
            <a:r>
              <a:rPr lang="en-US" b="1" dirty="0"/>
              <a:t>What do we call this </a:t>
            </a:r>
            <a:r>
              <a:rPr lang="en-US" b="1" dirty="0" smtClean="0"/>
              <a:t>point?</a:t>
            </a:r>
            <a:endParaRPr lang="en-US" b="1" dirty="0"/>
          </a:p>
        </p:txBody>
      </p:sp>
    </p:spTree>
    <p:extLst>
      <p:ext uri="{BB962C8B-B14F-4D97-AF65-F5344CB8AC3E}">
        <p14:creationId xmlns:p14="http://schemas.microsoft.com/office/powerpoint/2010/main" val="15072642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Makes sense?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027980" y="2519715"/>
            <a:ext cx="8133958" cy="584775"/>
          </a:xfrm>
          <a:prstGeom prst="rect">
            <a:avLst/>
          </a:prstGeom>
        </p:spPr>
        <p:txBody>
          <a:bodyPr wrap="none">
            <a:spAutoFit/>
          </a:bodyPr>
          <a:lstStyle/>
          <a:p>
            <a:r>
              <a:rPr lang="en-US" sz="3200" b="1" dirty="0"/>
              <a:t>“Majority of people live longer than average”</a:t>
            </a:r>
          </a:p>
        </p:txBody>
      </p:sp>
    </p:spTree>
    <p:extLst>
      <p:ext uri="{BB962C8B-B14F-4D97-AF65-F5344CB8AC3E}">
        <p14:creationId xmlns:p14="http://schemas.microsoft.com/office/powerpoint/2010/main" val="1230002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Makes sense?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27515" y="1810801"/>
            <a:ext cx="8133958" cy="584775"/>
          </a:xfrm>
          <a:prstGeom prst="rect">
            <a:avLst/>
          </a:prstGeom>
        </p:spPr>
        <p:txBody>
          <a:bodyPr wrap="none">
            <a:spAutoFit/>
          </a:bodyPr>
          <a:lstStyle/>
          <a:p>
            <a:r>
              <a:rPr lang="en-US" sz="3200" b="1" dirty="0"/>
              <a:t>“Majority of people live longer than average”</a:t>
            </a:r>
          </a:p>
        </p:txBody>
      </p:sp>
      <p:pic>
        <p:nvPicPr>
          <p:cNvPr id="5" name="Picture 4"/>
          <p:cNvPicPr>
            <a:picLocks noChangeAspect="1"/>
          </p:cNvPicPr>
          <p:nvPr/>
        </p:nvPicPr>
        <p:blipFill>
          <a:blip r:embed="rId3"/>
          <a:stretch>
            <a:fillRect/>
          </a:stretch>
        </p:blipFill>
        <p:spPr>
          <a:xfrm>
            <a:off x="5165340" y="2413440"/>
            <a:ext cx="6897063" cy="4444560"/>
          </a:xfrm>
          <a:prstGeom prst="rect">
            <a:avLst/>
          </a:prstGeom>
        </p:spPr>
      </p:pic>
    </p:spTree>
    <p:extLst>
      <p:ext uri="{BB962C8B-B14F-4D97-AF65-F5344CB8AC3E}">
        <p14:creationId xmlns:p14="http://schemas.microsoft.com/office/powerpoint/2010/main" val="3187502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When to use mean/median?</a:t>
            </a:r>
            <a:endParaRPr lang="en-US" dirty="0"/>
          </a:p>
        </p:txBody>
      </p:sp>
    </p:spTree>
    <p:extLst>
      <p:ext uri="{BB962C8B-B14F-4D97-AF65-F5344CB8AC3E}">
        <p14:creationId xmlns:p14="http://schemas.microsoft.com/office/powerpoint/2010/main" val="22091315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ym typeface="Wingdings" panose="05000000000000000000" pitchFamily="2" charset="2"/>
              </a:rPr>
              <a:t>  </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Animation of New York City Stock Footage Video (100% Royalty-free) 28030699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17" y="2011680"/>
            <a:ext cx="7142372"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40152" y="3450566"/>
            <a:ext cx="3651848" cy="523220"/>
          </a:xfrm>
          <a:prstGeom prst="rect">
            <a:avLst/>
          </a:prstGeom>
        </p:spPr>
        <p:txBody>
          <a:bodyPr wrap="square">
            <a:spAutoFit/>
          </a:bodyPr>
          <a:lstStyle/>
          <a:p>
            <a:r>
              <a:rPr lang="en-US" sz="2800" b="1" dirty="0"/>
              <a:t>289 murders in 2018</a:t>
            </a:r>
          </a:p>
        </p:txBody>
      </p:sp>
    </p:spTree>
    <p:extLst>
      <p:ext uri="{BB962C8B-B14F-4D97-AF65-F5344CB8AC3E}">
        <p14:creationId xmlns:p14="http://schemas.microsoft.com/office/powerpoint/2010/main" val="9438855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ym typeface="Wingdings" panose="05000000000000000000" pitchFamily="2" charset="2"/>
              </a:rPr>
              <a:t>Context   </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Animation of New York City Stock Footage Video (100% Royalty-free) 28030699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17" y="2011680"/>
            <a:ext cx="7142372"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40152" y="3450566"/>
            <a:ext cx="3651848" cy="523220"/>
          </a:xfrm>
          <a:prstGeom prst="rect">
            <a:avLst/>
          </a:prstGeom>
        </p:spPr>
        <p:txBody>
          <a:bodyPr wrap="square">
            <a:spAutoFit/>
          </a:bodyPr>
          <a:lstStyle/>
          <a:p>
            <a:r>
              <a:rPr lang="en-US" sz="2800" b="1" dirty="0"/>
              <a:t>289 murders in 2018</a:t>
            </a:r>
          </a:p>
        </p:txBody>
      </p:sp>
      <p:sp>
        <p:nvSpPr>
          <p:cNvPr id="5" name="Rectangle 4"/>
          <p:cNvSpPr/>
          <p:nvPr/>
        </p:nvSpPr>
        <p:spPr>
          <a:xfrm>
            <a:off x="8540152" y="4297680"/>
            <a:ext cx="3457421" cy="523220"/>
          </a:xfrm>
          <a:prstGeom prst="rect">
            <a:avLst/>
          </a:prstGeom>
        </p:spPr>
        <p:txBody>
          <a:bodyPr wrap="none">
            <a:spAutoFit/>
          </a:bodyPr>
          <a:lstStyle/>
          <a:p>
            <a:r>
              <a:rPr lang="en-US" sz="2800" b="1" dirty="0"/>
              <a:t>2245 murders in 1990</a:t>
            </a:r>
          </a:p>
        </p:txBody>
      </p:sp>
    </p:spTree>
    <p:extLst>
      <p:ext uri="{BB962C8B-B14F-4D97-AF65-F5344CB8AC3E}">
        <p14:creationId xmlns:p14="http://schemas.microsoft.com/office/powerpoint/2010/main" val="3144875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8339" y="1532866"/>
            <a:ext cx="8316486" cy="4715533"/>
          </a:xfrm>
          <a:prstGeom prst="rect">
            <a:avLst/>
          </a:prstGeom>
        </p:spPr>
      </p:pic>
    </p:spTree>
    <p:extLst>
      <p:ext uri="{BB962C8B-B14F-4D97-AF65-F5344CB8AC3E}">
        <p14:creationId xmlns:p14="http://schemas.microsoft.com/office/powerpoint/2010/main" val="41205001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Unemployment </a:t>
            </a:r>
            <a:endParaRPr lang="en-US" dirty="0"/>
          </a:p>
        </p:txBody>
      </p:sp>
      <p:sp>
        <p:nvSpPr>
          <p:cNvPr id="3" name="Content Placeholder 2"/>
          <p:cNvSpPr>
            <a:spLocks noGrp="1"/>
          </p:cNvSpPr>
          <p:nvPr>
            <p:ph idx="1"/>
          </p:nvPr>
        </p:nvSpPr>
        <p:spPr/>
        <p:txBody>
          <a:bodyPr/>
          <a:lstStyle/>
          <a:p>
            <a:r>
              <a:rPr lang="en-US" dirty="0" smtClean="0"/>
              <a:t>2019      20%</a:t>
            </a:r>
          </a:p>
          <a:p>
            <a:endParaRPr lang="en-US" dirty="0"/>
          </a:p>
          <a:p>
            <a:r>
              <a:rPr lang="en-US" dirty="0" smtClean="0"/>
              <a:t>2020      13% </a:t>
            </a:r>
            <a:endParaRPr lang="en-US" dirty="0"/>
          </a:p>
        </p:txBody>
      </p:sp>
      <p:pic>
        <p:nvPicPr>
          <p:cNvPr id="4" name="Picture 3"/>
          <p:cNvPicPr>
            <a:picLocks noChangeAspect="1"/>
          </p:cNvPicPr>
          <p:nvPr/>
        </p:nvPicPr>
        <p:blipFill>
          <a:blip r:embed="rId2"/>
          <a:stretch>
            <a:fillRect/>
          </a:stretch>
        </p:blipFill>
        <p:spPr>
          <a:xfrm>
            <a:off x="5037827" y="1729792"/>
            <a:ext cx="4807584" cy="4296696"/>
          </a:xfrm>
          <a:prstGeom prst="rect">
            <a:avLst/>
          </a:prstGeom>
        </p:spPr>
      </p:pic>
    </p:spTree>
    <p:extLst>
      <p:ext uri="{BB962C8B-B14F-4D97-AF65-F5344CB8AC3E}">
        <p14:creationId xmlns:p14="http://schemas.microsoft.com/office/powerpoint/2010/main" val="3648506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Changed definition</a:t>
            </a:r>
            <a:endParaRPr lang="en-US" dirty="0"/>
          </a:p>
        </p:txBody>
      </p:sp>
      <p:sp>
        <p:nvSpPr>
          <p:cNvPr id="3" name="Content Placeholder 2"/>
          <p:cNvSpPr>
            <a:spLocks noGrp="1"/>
          </p:cNvSpPr>
          <p:nvPr>
            <p:ph idx="1"/>
          </p:nvPr>
        </p:nvSpPr>
        <p:spPr/>
        <p:txBody>
          <a:bodyPr/>
          <a:lstStyle/>
          <a:p>
            <a:endParaRPr lang="en-US"/>
          </a:p>
        </p:txBody>
      </p:sp>
      <p:pic>
        <p:nvPicPr>
          <p:cNvPr id="11266" name="Picture 2" descr="Think Depressed Shows Lost Hope And Anxious Stock Illustration -  Illustration of thinking, reflect: 422017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959" y="2011680"/>
            <a:ext cx="6274577" cy="470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546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lstStyle/>
          <a:p>
            <a:r>
              <a:rPr lang="en-US" dirty="0" smtClean="0"/>
              <a:t>Always have a reference</a:t>
            </a:r>
          </a:p>
          <a:p>
            <a:r>
              <a:rPr lang="en-US" dirty="0" smtClean="0"/>
              <a:t>Check definitions and ensure their consistency </a:t>
            </a:r>
          </a:p>
          <a:p>
            <a:endParaRPr lang="en-US" dirty="0"/>
          </a:p>
        </p:txBody>
      </p:sp>
    </p:spTree>
    <p:extLst>
      <p:ext uri="{BB962C8B-B14F-4D97-AF65-F5344CB8AC3E}">
        <p14:creationId xmlns:p14="http://schemas.microsoft.com/office/powerpoint/2010/main" val="1714385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Don’t Place Too Much Faith in any One </a:t>
            </a:r>
            <a:r>
              <a:rPr lang="en-US" dirty="0" smtClean="0"/>
              <a:t>Statistic</a:t>
            </a:r>
            <a:endParaRPr lang="en-US" dirty="0"/>
          </a:p>
        </p:txBody>
      </p:sp>
      <p:sp>
        <p:nvSpPr>
          <p:cNvPr id="3" name="Content Placeholder 2"/>
          <p:cNvSpPr>
            <a:spLocks noGrp="1"/>
          </p:cNvSpPr>
          <p:nvPr>
            <p:ph idx="1"/>
          </p:nvPr>
        </p:nvSpPr>
        <p:spPr/>
        <p:txBody>
          <a:bodyPr/>
          <a:lstStyle/>
          <a:p>
            <a:pPr marL="0" indent="0">
              <a:buNone/>
            </a:pPr>
            <a:r>
              <a:rPr lang="en-US" dirty="0" smtClean="0"/>
              <a:t> </a:t>
            </a:r>
            <a:r>
              <a:rPr lang="en-US" dirty="0"/>
              <a:t>“How to Lie with Statistics” </a:t>
            </a:r>
            <a:r>
              <a:rPr lang="en-US" dirty="0" smtClean="0"/>
              <a:t> </a:t>
            </a:r>
            <a:r>
              <a:rPr lang="en-US" dirty="0" smtClean="0">
                <a:sym typeface="Wingdings" panose="05000000000000000000" pitchFamily="2" charset="2"/>
              </a:rPr>
              <a:t> </a:t>
            </a:r>
            <a:r>
              <a:rPr lang="en-US" dirty="0" smtClean="0"/>
              <a:t>view </a:t>
            </a:r>
            <a:r>
              <a:rPr lang="en-US" dirty="0"/>
              <a:t>any single statistic with skepticism. </a:t>
            </a:r>
            <a:endParaRPr lang="en-US" dirty="0" smtClean="0"/>
          </a:p>
          <a:p>
            <a:endParaRPr lang="en-US" dirty="0"/>
          </a:p>
          <a:p>
            <a:r>
              <a:rPr lang="en-US" dirty="0" smtClean="0"/>
              <a:t>Any </a:t>
            </a:r>
            <a:r>
              <a:rPr lang="en-US" dirty="0"/>
              <a:t>number represents a distillation of a set of data, which was taken on a sample of a population by mistake-prone humans, using imperfect tools, in constantly changing conditions at a single point in time</a:t>
            </a:r>
            <a:r>
              <a:rPr lang="en-US" dirty="0" smtClean="0"/>
              <a:t>.</a:t>
            </a:r>
          </a:p>
          <a:p>
            <a:endParaRPr lang="en-US" dirty="0"/>
          </a:p>
        </p:txBody>
      </p:sp>
    </p:spTree>
    <p:extLst>
      <p:ext uri="{BB962C8B-B14F-4D97-AF65-F5344CB8AC3E}">
        <p14:creationId xmlns:p14="http://schemas.microsoft.com/office/powerpoint/2010/main" val="104298970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a:t>
            </a:r>
            <a:endParaRPr lang="en-US" dirty="0"/>
          </a:p>
        </p:txBody>
      </p:sp>
      <p:sp>
        <p:nvSpPr>
          <p:cNvPr id="3" name="Content Placeholder 2"/>
          <p:cNvSpPr>
            <a:spLocks noGrp="1"/>
          </p:cNvSpPr>
          <p:nvPr>
            <p:ph idx="1"/>
          </p:nvPr>
        </p:nvSpPr>
        <p:spPr/>
        <p:txBody>
          <a:bodyPr/>
          <a:lstStyle/>
          <a:p>
            <a:r>
              <a:rPr lang="en-US" dirty="0"/>
              <a:t>The data was analyzed by another human, who works for an institution, which may have outside funders with differing motivations. Finally, the statistic or graph was delivered to you by a publisher that has its own interests in getting you to believe one idea.</a:t>
            </a:r>
          </a:p>
          <a:p>
            <a:endParaRPr lang="en-US" dirty="0"/>
          </a:p>
        </p:txBody>
      </p:sp>
    </p:spTree>
    <p:extLst>
      <p:ext uri="{BB962C8B-B14F-4D97-AF65-F5344CB8AC3E}">
        <p14:creationId xmlns:p14="http://schemas.microsoft.com/office/powerpoint/2010/main" val="15682354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learn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17505" y="2854329"/>
            <a:ext cx="9554908" cy="2943636"/>
          </a:xfrm>
          <a:prstGeom prst="rect">
            <a:avLst/>
          </a:prstGeom>
        </p:spPr>
      </p:pic>
    </p:spTree>
    <p:extLst>
      <p:ext uri="{BB962C8B-B14F-4D97-AF65-F5344CB8AC3E}">
        <p14:creationId xmlns:p14="http://schemas.microsoft.com/office/powerpoint/2010/main" val="24344956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lies. Let’s work!</a:t>
            </a:r>
            <a:endParaRPr lang="en-US" dirty="0"/>
          </a:p>
        </p:txBody>
      </p:sp>
      <p:sp>
        <p:nvSpPr>
          <p:cNvPr id="3" name="Content Placeholder 2"/>
          <p:cNvSpPr>
            <a:spLocks noGrp="1"/>
          </p:cNvSpPr>
          <p:nvPr>
            <p:ph idx="1"/>
          </p:nvPr>
        </p:nvSpPr>
        <p:spPr/>
        <p:txBody>
          <a:bodyPr/>
          <a:lstStyle/>
          <a:p>
            <a:r>
              <a:rPr lang="en-US" dirty="0" smtClean="0"/>
              <a:t>How to conduct descriptive statistics?</a:t>
            </a:r>
          </a:p>
          <a:p>
            <a:endParaRPr lang="en-US" dirty="0"/>
          </a:p>
          <a:p>
            <a:endParaRPr lang="en-US" dirty="0" smtClean="0"/>
          </a:p>
          <a:p>
            <a:r>
              <a:rPr lang="en-US" dirty="0" smtClean="0"/>
              <a:t>How to make </a:t>
            </a:r>
            <a:r>
              <a:rPr lang="en-US" dirty="0" err="1" smtClean="0"/>
              <a:t>ur</a:t>
            </a:r>
            <a:r>
              <a:rPr lang="en-US" dirty="0" smtClean="0"/>
              <a:t> life easier?</a:t>
            </a:r>
            <a:endParaRPr lang="en-US" dirty="0"/>
          </a:p>
        </p:txBody>
      </p:sp>
    </p:spTree>
    <p:extLst>
      <p:ext uri="{BB962C8B-B14F-4D97-AF65-F5344CB8AC3E}">
        <p14:creationId xmlns:p14="http://schemas.microsoft.com/office/powerpoint/2010/main" val="28960550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life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0676" y="2209630"/>
            <a:ext cx="6444192" cy="2438740"/>
          </a:xfrm>
          <a:prstGeom prst="rect">
            <a:avLst/>
          </a:prstGeom>
        </p:spPr>
      </p:pic>
      <p:pic>
        <p:nvPicPr>
          <p:cNvPr id="5" name="Picture 4"/>
          <p:cNvPicPr>
            <a:picLocks noChangeAspect="1"/>
          </p:cNvPicPr>
          <p:nvPr/>
        </p:nvPicPr>
        <p:blipFill>
          <a:blip r:embed="rId3"/>
          <a:stretch>
            <a:fillRect/>
          </a:stretch>
        </p:blipFill>
        <p:spPr>
          <a:xfrm>
            <a:off x="7647111" y="2011680"/>
            <a:ext cx="3877216" cy="4696480"/>
          </a:xfrm>
          <a:prstGeom prst="rect">
            <a:avLst/>
          </a:prstGeom>
        </p:spPr>
      </p:pic>
    </p:spTree>
    <p:extLst>
      <p:ext uri="{BB962C8B-B14F-4D97-AF65-F5344CB8AC3E}">
        <p14:creationId xmlns:p14="http://schemas.microsoft.com/office/powerpoint/2010/main" val="11577972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specialties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52330" y="2011680"/>
            <a:ext cx="6139670" cy="2343082"/>
          </a:xfrm>
          <a:prstGeom prst="rect">
            <a:avLst/>
          </a:prstGeom>
        </p:spPr>
      </p:pic>
      <p:pic>
        <p:nvPicPr>
          <p:cNvPr id="5" name="Picture 4"/>
          <p:cNvPicPr>
            <a:picLocks noChangeAspect="1"/>
          </p:cNvPicPr>
          <p:nvPr/>
        </p:nvPicPr>
        <p:blipFill>
          <a:blip r:embed="rId3"/>
          <a:stretch>
            <a:fillRect/>
          </a:stretch>
        </p:blipFill>
        <p:spPr>
          <a:xfrm>
            <a:off x="4666200" y="4428786"/>
            <a:ext cx="7525800" cy="2429214"/>
          </a:xfrm>
          <a:prstGeom prst="rect">
            <a:avLst/>
          </a:prstGeom>
        </p:spPr>
      </p:pic>
      <p:pic>
        <p:nvPicPr>
          <p:cNvPr id="6" name="Picture 5"/>
          <p:cNvPicPr>
            <a:picLocks noChangeAspect="1"/>
          </p:cNvPicPr>
          <p:nvPr/>
        </p:nvPicPr>
        <p:blipFill>
          <a:blip r:embed="rId4"/>
          <a:stretch>
            <a:fillRect/>
          </a:stretch>
        </p:blipFill>
        <p:spPr>
          <a:xfrm>
            <a:off x="0" y="1916022"/>
            <a:ext cx="5865962" cy="2438740"/>
          </a:xfrm>
          <a:prstGeom prst="rect">
            <a:avLst/>
          </a:prstGeom>
        </p:spPr>
      </p:pic>
    </p:spTree>
    <p:extLst>
      <p:ext uri="{BB962C8B-B14F-4D97-AF65-F5344CB8AC3E}">
        <p14:creationId xmlns:p14="http://schemas.microsoft.com/office/powerpoint/2010/main" val="1664892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hlinkClick r:id="rId3"/>
              </a:rPr>
              <a:t>https://pypi.org/project/tableone</a:t>
            </a:r>
            <a:r>
              <a:rPr lang="en-US" dirty="0" smtClean="0">
                <a:hlinkClick r:id="rId3"/>
              </a:rPr>
              <a:t>/</a:t>
            </a:r>
            <a:r>
              <a:rPr lang="en-US" dirty="0" smtClean="0"/>
              <a:t> </a:t>
            </a:r>
            <a:endParaRPr lang="en-US" dirty="0"/>
          </a:p>
          <a:p>
            <a:endParaRPr lang="en-US" dirty="0"/>
          </a:p>
        </p:txBody>
      </p:sp>
      <p:pic>
        <p:nvPicPr>
          <p:cNvPr id="4" name="Picture 3"/>
          <p:cNvPicPr>
            <a:picLocks noChangeAspect="1"/>
          </p:cNvPicPr>
          <p:nvPr/>
        </p:nvPicPr>
        <p:blipFill>
          <a:blip r:embed="rId4"/>
          <a:stretch>
            <a:fillRect/>
          </a:stretch>
        </p:blipFill>
        <p:spPr>
          <a:xfrm>
            <a:off x="2533153" y="2109603"/>
            <a:ext cx="7125694" cy="2638793"/>
          </a:xfrm>
          <a:prstGeom prst="rect">
            <a:avLst/>
          </a:prstGeom>
        </p:spPr>
      </p:pic>
    </p:spTree>
    <p:extLst>
      <p:ext uri="{BB962C8B-B14F-4D97-AF65-F5344CB8AC3E}">
        <p14:creationId xmlns:p14="http://schemas.microsoft.com/office/powerpoint/2010/main" val="2198209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6704" y="2161998"/>
            <a:ext cx="9078592" cy="2534004"/>
          </a:xfrm>
          <a:prstGeom prst="rect">
            <a:avLst/>
          </a:prstGeom>
        </p:spPr>
      </p:pic>
    </p:spTree>
    <p:extLst>
      <p:ext uri="{BB962C8B-B14F-4D97-AF65-F5344CB8AC3E}">
        <p14:creationId xmlns:p14="http://schemas.microsoft.com/office/powerpoint/2010/main" val="39206895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1056" y="2011680"/>
            <a:ext cx="5753903" cy="2333951"/>
          </a:xfrm>
          <a:prstGeom prst="rect">
            <a:avLst/>
          </a:prstGeom>
        </p:spPr>
      </p:pic>
      <p:pic>
        <p:nvPicPr>
          <p:cNvPr id="5" name="Picture 4"/>
          <p:cNvPicPr>
            <a:picLocks noChangeAspect="1"/>
          </p:cNvPicPr>
          <p:nvPr/>
        </p:nvPicPr>
        <p:blipFill>
          <a:blip r:embed="rId4"/>
          <a:stretch>
            <a:fillRect/>
          </a:stretch>
        </p:blipFill>
        <p:spPr>
          <a:xfrm>
            <a:off x="6285676" y="2011680"/>
            <a:ext cx="5906324" cy="4010585"/>
          </a:xfrm>
          <a:prstGeom prst="rect">
            <a:avLst/>
          </a:prstGeom>
        </p:spPr>
      </p:pic>
      <p:pic>
        <p:nvPicPr>
          <p:cNvPr id="6" name="Picture 5"/>
          <p:cNvPicPr>
            <a:picLocks noChangeAspect="1"/>
          </p:cNvPicPr>
          <p:nvPr/>
        </p:nvPicPr>
        <p:blipFill>
          <a:blip r:embed="rId5"/>
          <a:stretch>
            <a:fillRect/>
          </a:stretch>
        </p:blipFill>
        <p:spPr>
          <a:xfrm>
            <a:off x="1202919" y="4715404"/>
            <a:ext cx="1479430" cy="1721260"/>
          </a:xfrm>
          <a:prstGeom prst="rect">
            <a:avLst/>
          </a:prstGeom>
        </p:spPr>
      </p:pic>
    </p:spTree>
    <p:extLst>
      <p:ext uri="{BB962C8B-B14F-4D97-AF65-F5344CB8AC3E}">
        <p14:creationId xmlns:p14="http://schemas.microsoft.com/office/powerpoint/2010/main" val="2231459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flexibility?</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hlinkClick r:id="rId3"/>
              </a:rPr>
              <a:t>http://www.danieldsjoberg.com/gtsummary</a:t>
            </a:r>
            <a:r>
              <a:rPr lang="en-US" dirty="0" smtClean="0">
                <a:hlinkClick r:id="rId3"/>
              </a:rPr>
              <a:t>/</a:t>
            </a:r>
            <a:r>
              <a:rPr lang="en-US" dirty="0" smtClean="0"/>
              <a:t> </a:t>
            </a:r>
            <a:endParaRPr lang="en-US" dirty="0"/>
          </a:p>
        </p:txBody>
      </p:sp>
      <p:pic>
        <p:nvPicPr>
          <p:cNvPr id="4" name="Picture 3"/>
          <p:cNvPicPr>
            <a:picLocks noChangeAspect="1"/>
          </p:cNvPicPr>
          <p:nvPr/>
        </p:nvPicPr>
        <p:blipFill>
          <a:blip r:embed="rId4"/>
          <a:stretch>
            <a:fillRect/>
          </a:stretch>
        </p:blipFill>
        <p:spPr>
          <a:xfrm>
            <a:off x="1009850" y="2871539"/>
            <a:ext cx="10766877" cy="2486521"/>
          </a:xfrm>
          <a:prstGeom prst="rect">
            <a:avLst/>
          </a:prstGeom>
        </p:spPr>
      </p:pic>
    </p:spTree>
    <p:extLst>
      <p:ext uri="{BB962C8B-B14F-4D97-AF65-F5344CB8AC3E}">
        <p14:creationId xmlns:p14="http://schemas.microsoft.com/office/powerpoint/2010/main" val="42810494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09019" y="2114366"/>
            <a:ext cx="9573961" cy="2629267"/>
          </a:xfrm>
          <a:prstGeom prst="rect">
            <a:avLst/>
          </a:prstGeom>
        </p:spPr>
      </p:pic>
    </p:spTree>
    <p:extLst>
      <p:ext uri="{BB962C8B-B14F-4D97-AF65-F5344CB8AC3E}">
        <p14:creationId xmlns:p14="http://schemas.microsoft.com/office/powerpoint/2010/main" val="3732599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668" y="2011680"/>
            <a:ext cx="5143721" cy="3388456"/>
          </a:xfrm>
          <a:prstGeom prst="rect">
            <a:avLst/>
          </a:prstGeom>
        </p:spPr>
      </p:pic>
      <p:pic>
        <p:nvPicPr>
          <p:cNvPr id="5" name="Picture 4"/>
          <p:cNvPicPr>
            <a:picLocks noChangeAspect="1"/>
          </p:cNvPicPr>
          <p:nvPr/>
        </p:nvPicPr>
        <p:blipFill>
          <a:blip r:embed="rId3"/>
          <a:stretch>
            <a:fillRect/>
          </a:stretch>
        </p:blipFill>
        <p:spPr>
          <a:xfrm>
            <a:off x="5836048" y="2011680"/>
            <a:ext cx="6080202" cy="3760797"/>
          </a:xfrm>
          <a:prstGeom prst="rect">
            <a:avLst/>
          </a:prstGeom>
        </p:spPr>
      </p:pic>
      <p:pic>
        <p:nvPicPr>
          <p:cNvPr id="6" name="Picture 5"/>
          <p:cNvPicPr>
            <a:picLocks noChangeAspect="1"/>
          </p:cNvPicPr>
          <p:nvPr/>
        </p:nvPicPr>
        <p:blipFill>
          <a:blip r:embed="rId4"/>
          <a:stretch>
            <a:fillRect/>
          </a:stretch>
        </p:blipFill>
        <p:spPr>
          <a:xfrm>
            <a:off x="5836048" y="5991221"/>
            <a:ext cx="4991797" cy="752580"/>
          </a:xfrm>
          <a:prstGeom prst="rect">
            <a:avLst/>
          </a:prstGeom>
        </p:spPr>
      </p:pic>
    </p:spTree>
    <p:extLst>
      <p:ext uri="{BB962C8B-B14F-4D97-AF65-F5344CB8AC3E}">
        <p14:creationId xmlns:p14="http://schemas.microsoft.com/office/powerpoint/2010/main" val="20525802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notebook extensions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47361" y="1367022"/>
            <a:ext cx="4201111" cy="685896"/>
          </a:xfrm>
          <a:prstGeom prst="rect">
            <a:avLst/>
          </a:prstGeom>
        </p:spPr>
      </p:pic>
      <p:pic>
        <p:nvPicPr>
          <p:cNvPr id="5" name="Picture 4"/>
          <p:cNvPicPr>
            <a:picLocks noChangeAspect="1"/>
          </p:cNvPicPr>
          <p:nvPr/>
        </p:nvPicPr>
        <p:blipFill>
          <a:blip r:embed="rId4"/>
          <a:stretch>
            <a:fillRect/>
          </a:stretch>
        </p:blipFill>
        <p:spPr>
          <a:xfrm>
            <a:off x="1147361" y="2443657"/>
            <a:ext cx="4782217" cy="647790"/>
          </a:xfrm>
          <a:prstGeom prst="rect">
            <a:avLst/>
          </a:prstGeom>
        </p:spPr>
      </p:pic>
      <p:pic>
        <p:nvPicPr>
          <p:cNvPr id="6" name="Picture 5"/>
          <p:cNvPicPr>
            <a:picLocks noChangeAspect="1"/>
          </p:cNvPicPr>
          <p:nvPr/>
        </p:nvPicPr>
        <p:blipFill>
          <a:blip r:embed="rId5"/>
          <a:stretch>
            <a:fillRect/>
          </a:stretch>
        </p:blipFill>
        <p:spPr>
          <a:xfrm>
            <a:off x="1147361" y="3502868"/>
            <a:ext cx="4448796" cy="647790"/>
          </a:xfrm>
          <a:prstGeom prst="rect">
            <a:avLst/>
          </a:prstGeom>
        </p:spPr>
      </p:pic>
      <p:pic>
        <p:nvPicPr>
          <p:cNvPr id="7" name="Picture 6"/>
          <p:cNvPicPr>
            <a:picLocks noChangeAspect="1"/>
          </p:cNvPicPr>
          <p:nvPr/>
        </p:nvPicPr>
        <p:blipFill>
          <a:blip r:embed="rId6"/>
          <a:stretch>
            <a:fillRect/>
          </a:stretch>
        </p:blipFill>
        <p:spPr>
          <a:xfrm>
            <a:off x="1147361" y="4523159"/>
            <a:ext cx="3267531" cy="676369"/>
          </a:xfrm>
          <a:prstGeom prst="rect">
            <a:avLst/>
          </a:prstGeom>
        </p:spPr>
      </p:pic>
      <p:pic>
        <p:nvPicPr>
          <p:cNvPr id="8" name="Picture 7"/>
          <p:cNvPicPr>
            <a:picLocks noChangeAspect="1"/>
          </p:cNvPicPr>
          <p:nvPr/>
        </p:nvPicPr>
        <p:blipFill>
          <a:blip r:embed="rId7"/>
          <a:stretch>
            <a:fillRect/>
          </a:stretch>
        </p:blipFill>
        <p:spPr>
          <a:xfrm>
            <a:off x="1147361" y="5462056"/>
            <a:ext cx="4934639" cy="657317"/>
          </a:xfrm>
          <a:prstGeom prst="rect">
            <a:avLst/>
          </a:prstGeom>
        </p:spPr>
      </p:pic>
      <p:pic>
        <p:nvPicPr>
          <p:cNvPr id="9" name="Picture 8"/>
          <p:cNvPicPr>
            <a:picLocks noChangeAspect="1"/>
          </p:cNvPicPr>
          <p:nvPr/>
        </p:nvPicPr>
        <p:blipFill>
          <a:blip r:embed="rId8"/>
          <a:stretch>
            <a:fillRect/>
          </a:stretch>
        </p:blipFill>
        <p:spPr>
          <a:xfrm>
            <a:off x="7302061" y="1381503"/>
            <a:ext cx="4143953" cy="571580"/>
          </a:xfrm>
          <a:prstGeom prst="rect">
            <a:avLst/>
          </a:prstGeom>
        </p:spPr>
      </p:pic>
      <p:pic>
        <p:nvPicPr>
          <p:cNvPr id="10" name="Picture 9"/>
          <p:cNvPicPr>
            <a:picLocks noChangeAspect="1"/>
          </p:cNvPicPr>
          <p:nvPr/>
        </p:nvPicPr>
        <p:blipFill>
          <a:blip r:embed="rId9"/>
          <a:stretch>
            <a:fillRect/>
          </a:stretch>
        </p:blipFill>
        <p:spPr>
          <a:xfrm>
            <a:off x="6863849" y="2581788"/>
            <a:ext cx="5020376" cy="600159"/>
          </a:xfrm>
          <a:prstGeom prst="rect">
            <a:avLst/>
          </a:prstGeom>
        </p:spPr>
      </p:pic>
      <p:pic>
        <p:nvPicPr>
          <p:cNvPr id="11" name="Picture 10"/>
          <p:cNvPicPr>
            <a:picLocks noChangeAspect="1"/>
          </p:cNvPicPr>
          <p:nvPr/>
        </p:nvPicPr>
        <p:blipFill>
          <a:blip r:embed="rId10"/>
          <a:stretch>
            <a:fillRect/>
          </a:stretch>
        </p:blipFill>
        <p:spPr>
          <a:xfrm>
            <a:off x="6797165" y="3564805"/>
            <a:ext cx="5153744" cy="590632"/>
          </a:xfrm>
          <a:prstGeom prst="rect">
            <a:avLst/>
          </a:prstGeom>
        </p:spPr>
      </p:pic>
      <p:pic>
        <p:nvPicPr>
          <p:cNvPr id="12" name="Picture 11"/>
          <p:cNvPicPr>
            <a:picLocks noChangeAspect="1"/>
          </p:cNvPicPr>
          <p:nvPr/>
        </p:nvPicPr>
        <p:blipFill>
          <a:blip r:embed="rId11"/>
          <a:stretch>
            <a:fillRect/>
          </a:stretch>
        </p:blipFill>
        <p:spPr>
          <a:xfrm>
            <a:off x="6428571" y="4523159"/>
            <a:ext cx="5763429" cy="581106"/>
          </a:xfrm>
          <a:prstGeom prst="rect">
            <a:avLst/>
          </a:prstGeom>
        </p:spPr>
      </p:pic>
      <p:pic>
        <p:nvPicPr>
          <p:cNvPr id="13" name="Picture 12"/>
          <p:cNvPicPr>
            <a:picLocks noChangeAspect="1"/>
          </p:cNvPicPr>
          <p:nvPr/>
        </p:nvPicPr>
        <p:blipFill>
          <a:blip r:embed="rId12"/>
          <a:stretch>
            <a:fillRect/>
          </a:stretch>
        </p:blipFill>
        <p:spPr>
          <a:xfrm>
            <a:off x="6243844" y="5303935"/>
            <a:ext cx="5887272" cy="685896"/>
          </a:xfrm>
          <a:prstGeom prst="rect">
            <a:avLst/>
          </a:prstGeom>
        </p:spPr>
      </p:pic>
    </p:spTree>
    <p:extLst>
      <p:ext uri="{BB962C8B-B14F-4D97-AF65-F5344CB8AC3E}">
        <p14:creationId xmlns:p14="http://schemas.microsoft.com/office/powerpoint/2010/main" val="40574307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ALL CELLS?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97480" y="2424196"/>
            <a:ext cx="7861262" cy="1681174"/>
          </a:xfrm>
          <a:prstGeom prst="rect">
            <a:avLst/>
          </a:prstGeom>
        </p:spPr>
      </p:pic>
    </p:spTree>
    <p:extLst>
      <p:ext uri="{BB962C8B-B14F-4D97-AF65-F5344CB8AC3E}">
        <p14:creationId xmlns:p14="http://schemas.microsoft.com/office/powerpoint/2010/main" val="34863564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 a study!</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2050" name="Picture 2" descr="COVID-19: US researchers develop new cheap, DNA vaccine which may offer  protection from deadly virus | Covid News – India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954" y="2292616"/>
            <a:ext cx="6810375"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808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normAutofit/>
          </a:bodyPr>
          <a:lstStyle/>
          <a:p>
            <a:pPr marL="0" indent="0">
              <a:buNone/>
            </a:pPr>
            <a:r>
              <a:rPr lang="en-US" sz="4000" b="1" dirty="0"/>
              <a:t>“</a:t>
            </a:r>
            <a:r>
              <a:rPr lang="en-US" sz="4000" b="1" u="sng" dirty="0">
                <a:hlinkClick r:id="rId2"/>
              </a:rPr>
              <a:t>A statewide antibody study estimates that 21% of New York City residents have had the coronavirus, Cuomo says.</a:t>
            </a:r>
            <a:r>
              <a:rPr lang="en-US" sz="4000" b="1" dirty="0"/>
              <a:t>”</a:t>
            </a:r>
          </a:p>
        </p:txBody>
      </p:sp>
    </p:spTree>
    <p:extLst>
      <p:ext uri="{BB962C8B-B14F-4D97-AF65-F5344CB8AC3E}">
        <p14:creationId xmlns:p14="http://schemas.microsoft.com/office/powerpoint/2010/main" val="32868465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70243" y="2011680"/>
            <a:ext cx="6849431" cy="4448796"/>
          </a:xfrm>
          <a:prstGeom prst="rect">
            <a:avLst/>
          </a:prstGeom>
        </p:spPr>
      </p:pic>
    </p:spTree>
    <p:extLst>
      <p:ext uri="{BB962C8B-B14F-4D97-AF65-F5344CB8AC3E}">
        <p14:creationId xmlns:p14="http://schemas.microsoft.com/office/powerpoint/2010/main" val="1788975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bias?</a:t>
            </a:r>
            <a:endParaRPr lang="en-US" dirty="0"/>
          </a:p>
        </p:txBody>
      </p:sp>
      <p:sp>
        <p:nvSpPr>
          <p:cNvPr id="3" name="Content Placeholder 2"/>
          <p:cNvSpPr>
            <a:spLocks noGrp="1"/>
          </p:cNvSpPr>
          <p:nvPr>
            <p:ph idx="1"/>
          </p:nvPr>
        </p:nvSpPr>
        <p:spPr/>
        <p:txBody>
          <a:bodyPr/>
          <a:lstStyle/>
          <a:p>
            <a:endParaRPr lang="en-US"/>
          </a:p>
        </p:txBody>
      </p:sp>
      <p:pic>
        <p:nvPicPr>
          <p:cNvPr id="4098" name="Picture 2" descr="Premium Vector | Cartoon robin hood holding a b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916" y="2068383"/>
            <a:ext cx="3038141" cy="4149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444679" y="5848588"/>
            <a:ext cx="1837041" cy="369332"/>
          </a:xfrm>
          <a:prstGeom prst="rect">
            <a:avLst/>
          </a:prstGeom>
        </p:spPr>
        <p:txBody>
          <a:bodyPr wrap="none">
            <a:spAutoFit/>
          </a:bodyPr>
          <a:lstStyle/>
          <a:p>
            <a:r>
              <a:rPr lang="en-US" dirty="0"/>
              <a:t>What’s variance? </a:t>
            </a:r>
          </a:p>
        </p:txBody>
      </p:sp>
    </p:spTree>
    <p:extLst>
      <p:ext uri="{BB962C8B-B14F-4D97-AF65-F5344CB8AC3E}">
        <p14:creationId xmlns:p14="http://schemas.microsoft.com/office/powerpoint/2010/main" val="956707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11614</TotalTime>
  <Words>4715</Words>
  <Application>Microsoft Office PowerPoint</Application>
  <PresentationFormat>Widescreen</PresentationFormat>
  <Paragraphs>790</Paragraphs>
  <Slides>167</Slides>
  <Notes>111</Notes>
  <HiddenSlides>14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167</vt:i4>
      </vt:variant>
    </vt:vector>
  </HeadingPairs>
  <TitlesOfParts>
    <vt:vector size="174" baseType="lpstr">
      <vt:lpstr>Arial</vt:lpstr>
      <vt:lpstr>Calibri</vt:lpstr>
      <vt:lpstr>charter</vt:lpstr>
      <vt:lpstr>Corbel</vt:lpstr>
      <vt:lpstr>Tahoma</vt:lpstr>
      <vt:lpstr>Wingdings</vt:lpstr>
      <vt:lpstr>Banded</vt:lpstr>
      <vt:lpstr>Data Analyst Nanodegree </vt:lpstr>
      <vt:lpstr>Slack / SUPPORT  / REPOs</vt:lpstr>
      <vt:lpstr>PowerPoint Presentation</vt:lpstr>
      <vt:lpstr>PowerPoint Presentation</vt:lpstr>
      <vt:lpstr>Competition </vt:lpstr>
      <vt:lpstr>Compete within</vt:lpstr>
      <vt:lpstr>agenda</vt:lpstr>
      <vt:lpstr>PowerPoint Presentation</vt:lpstr>
      <vt:lpstr>want more?</vt:lpstr>
      <vt:lpstr>PowerPoint Presentation</vt:lpstr>
      <vt:lpstr>Data driven </vt:lpstr>
      <vt:lpstr>scenario</vt:lpstr>
      <vt:lpstr>What u think?</vt:lpstr>
      <vt:lpstr>Data-drivenness destroyed </vt:lpstr>
      <vt:lpstr>Data-drivenness destroyed </vt:lpstr>
      <vt:lpstr>PowerPoint Presentation</vt:lpstr>
      <vt:lpstr>PowerPoint Presentation</vt:lpstr>
      <vt:lpstr>PowerPoint Presentation</vt:lpstr>
      <vt:lpstr>Is it good?</vt:lpstr>
      <vt:lpstr>PowerPoint Presentation</vt:lpstr>
      <vt:lpstr>Solution </vt:lpstr>
      <vt:lpstr>PowerPoint Presentation</vt:lpstr>
      <vt:lpstr>PowerPoint Presentation</vt:lpstr>
      <vt:lpstr>Any problem with real projects?</vt:lpstr>
      <vt:lpstr>Expensive hobby</vt:lpstr>
      <vt:lpstr>What’s the decision?</vt:lpstr>
      <vt:lpstr>PowerPoint Presentation</vt:lpstr>
      <vt:lpstr>What if?</vt:lpstr>
      <vt:lpstr>Cassie advice</vt:lpstr>
      <vt:lpstr>PowerPoint Presentation</vt:lpstr>
      <vt:lpstr>Problem </vt:lpstr>
      <vt:lpstr>Solution</vt:lpstr>
      <vt:lpstr>Practice </vt:lpstr>
      <vt:lpstr>Solution</vt:lpstr>
      <vt:lpstr>Order matters </vt:lpstr>
      <vt:lpstr>Practice your data driven muscle</vt:lpstr>
      <vt:lpstr>Negotiation 101 </vt:lpstr>
      <vt:lpstr>PowerPoint Presentation</vt:lpstr>
      <vt:lpstr>PowerPoint Presentation</vt:lpstr>
      <vt:lpstr>PowerPoint Presentation</vt:lpstr>
      <vt:lpstr>Topics in sessions</vt:lpstr>
      <vt:lpstr>انت جاي تعمل ايه؟</vt:lpstr>
      <vt:lpstr>PowerPoint Presentation</vt:lpstr>
      <vt:lpstr>PowerPoint Presentation</vt:lpstr>
      <vt:lpstr>Data type </vt:lpstr>
      <vt:lpstr>Data type </vt:lpstr>
      <vt:lpstr>Data type </vt:lpstr>
      <vt:lpstr>Bone marrow transplantation</vt:lpstr>
      <vt:lpstr>Standard deviation</vt:lpstr>
      <vt:lpstr>PowerPoint Presentation</vt:lpstr>
      <vt:lpstr>Solution</vt:lpstr>
      <vt:lpstr>How to choose?</vt:lpstr>
      <vt:lpstr>solution</vt:lpstr>
      <vt:lpstr>Inferential statistics</vt:lpstr>
      <vt:lpstr>PowerPoint Presentation</vt:lpstr>
      <vt:lpstr>65 years old</vt:lpstr>
      <vt:lpstr>Two hospitals </vt:lpstr>
      <vt:lpstr>Hospital with more boys?</vt:lpstr>
      <vt:lpstr>4 heads out of 5?</vt:lpstr>
      <vt:lpstr>Conclusion?</vt:lpstr>
      <vt:lpstr>Academic papers?</vt:lpstr>
      <vt:lpstr>Back to methodology section</vt:lpstr>
      <vt:lpstr>Conclusion?</vt:lpstr>
      <vt:lpstr>Iq test </vt:lpstr>
      <vt:lpstr>increased lifespan by 2 years on average</vt:lpstr>
      <vt:lpstr>More than 80% of Dentists recommend Colgate</vt:lpstr>
      <vt:lpstr>More than 80% of Dentists recommend Colgate</vt:lpstr>
      <vt:lpstr>The question</vt:lpstr>
      <vt:lpstr>misleading</vt:lpstr>
      <vt:lpstr>Conclusion?</vt:lpstr>
      <vt:lpstr>Where is the mean?</vt:lpstr>
      <vt:lpstr>PowerPoint Presentation</vt:lpstr>
      <vt:lpstr>PowerPoint Presentation</vt:lpstr>
      <vt:lpstr>And now?</vt:lpstr>
      <vt:lpstr>Makes sense?</vt:lpstr>
      <vt:lpstr>Makes sense?</vt:lpstr>
      <vt:lpstr>Conclusion?</vt:lpstr>
      <vt:lpstr>  </vt:lpstr>
      <vt:lpstr>Context   </vt:lpstr>
      <vt:lpstr>Unemployment </vt:lpstr>
      <vt:lpstr>Changed definition</vt:lpstr>
      <vt:lpstr>Conclusion? </vt:lpstr>
      <vt:lpstr>Don’t Place Too Much Faith in any One Statistic</vt:lpstr>
      <vt:lpstr>Enough?</vt:lpstr>
      <vt:lpstr>Want to learn more?</vt:lpstr>
      <vt:lpstr>Enough lies. Let’s work!</vt:lpstr>
      <vt:lpstr>Real life </vt:lpstr>
      <vt:lpstr>Different specialties </vt:lpstr>
      <vt:lpstr>PowerPoint Presentation</vt:lpstr>
      <vt:lpstr>What happened?</vt:lpstr>
      <vt:lpstr>More flexibility?</vt:lpstr>
      <vt:lpstr>PowerPoint Presentation</vt:lpstr>
      <vt:lpstr>PowerPoint Presentation</vt:lpstr>
      <vt:lpstr>Useful notebook extensions </vt:lpstr>
      <vt:lpstr>RUN ALL CELLS?</vt:lpstr>
      <vt:lpstr>Conduct a study!</vt:lpstr>
      <vt:lpstr>What u think?</vt:lpstr>
      <vt:lpstr>Trust  </vt:lpstr>
      <vt:lpstr>What is bias?</vt:lpstr>
      <vt:lpstr>PowerPoint Presentation</vt:lpstr>
      <vt:lpstr>PowerPoint Presentation</vt:lpstr>
      <vt:lpstr>Bias/variance?   Over or under?</vt:lpstr>
      <vt:lpstr>Indoor?</vt:lpstr>
      <vt:lpstr>Questions to ask?</vt:lpstr>
      <vt:lpstr>conclusion</vt:lpstr>
      <vt:lpstr>PowerPoint Presentation</vt:lpstr>
      <vt:lpstr>Undercoverage bias</vt:lpstr>
      <vt:lpstr>Solution</vt:lpstr>
      <vt:lpstr>Now fixed?</vt:lpstr>
      <vt:lpstr>Grocery frequent visits</vt:lpstr>
      <vt:lpstr>PowerPoint Presentation</vt:lpstr>
      <vt:lpstr>How to solve?</vt:lpstr>
      <vt:lpstr>No Solution  </vt:lpstr>
      <vt:lpstr>PowerPoint Presentation</vt:lpstr>
      <vt:lpstr>Biased conclusions</vt:lpstr>
      <vt:lpstr>Information vs selection</vt:lpstr>
      <vt:lpstr>Conclusion about population?</vt:lpstr>
      <vt:lpstr>Conclusion about population?</vt:lpstr>
      <vt:lpstr>Business Insider</vt:lpstr>
      <vt:lpstr>What is the problem?</vt:lpstr>
      <vt:lpstr>Most common</vt:lpstr>
      <vt:lpstr>Reporting bias</vt:lpstr>
      <vt:lpstr>When reporting bias happens? </vt:lpstr>
      <vt:lpstr>Is the study worthless?</vt:lpstr>
      <vt:lpstr>Is the study worthless?</vt:lpstr>
      <vt:lpstr>PowerPoint Presentation</vt:lpstr>
      <vt:lpstr>Simpson’s paradox revisited?</vt:lpstr>
      <vt:lpstr>How to group and aggregate?</vt:lpstr>
      <vt:lpstr>Guidance </vt:lpstr>
      <vt:lpstr>Multiindex</vt:lpstr>
      <vt:lpstr>Any difference? </vt:lpstr>
      <vt:lpstr>Solution</vt:lpstr>
      <vt:lpstr>Rename and reset</vt:lpstr>
      <vt:lpstr> groupby   vs   pivot_table  vs    crosstab     vs     pivot </vt:lpstr>
      <vt:lpstr>Which is which? </vt:lpstr>
      <vt:lpstr>Tidy</vt:lpstr>
      <vt:lpstr>Similar?</vt:lpstr>
      <vt:lpstr>pivot_table vs pd.crosstab </vt:lpstr>
      <vt:lpstr>Want relative frequency?</vt:lpstr>
      <vt:lpstr>Pretty easy</vt:lpstr>
      <vt:lpstr>Normalizing over rows or df</vt:lpstr>
      <vt:lpstr>Pivot vs pivot_table </vt:lpstr>
      <vt:lpstr>Setting the scene </vt:lpstr>
      <vt:lpstr>what to expect?</vt:lpstr>
      <vt:lpstr>PowerPoint Presentation</vt:lpstr>
      <vt:lpstr>Solution </vt:lpstr>
      <vt:lpstr>Other options?</vt:lpstr>
      <vt:lpstr>PowerPoint Presentation</vt:lpstr>
      <vt:lpstr>Bar plots </vt:lpstr>
      <vt:lpstr>Solution: group/aggregate</vt:lpstr>
      <vt:lpstr>PowerPoint Presentation</vt:lpstr>
      <vt:lpstr>Solution</vt:lpstr>
      <vt:lpstr>Similar solution</vt:lpstr>
      <vt:lpstr>How to get this?</vt:lpstr>
      <vt:lpstr>Solution</vt:lpstr>
      <vt:lpstr>Stacked?</vt:lpstr>
      <vt:lpstr>What about horizontal stacked?</vt:lpstr>
      <vt:lpstr>Correct </vt:lpstr>
      <vt:lpstr>Histograms vs bar plots?</vt:lpstr>
      <vt:lpstr>PowerPoint Presentation</vt:lpstr>
      <vt:lpstr>Countplot</vt:lpstr>
      <vt:lpstr>Histogram or bar plot?</vt:lpstr>
      <vt:lpstr>Histogram or bar plot?</vt:lpstr>
      <vt:lpstr>What to choose?</vt:lpstr>
      <vt:lpstr>What to choose?</vt:lpstr>
      <vt:lpstr>Other options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622</cp:revision>
  <dcterms:created xsi:type="dcterms:W3CDTF">2021-02-25T12:39:56Z</dcterms:created>
  <dcterms:modified xsi:type="dcterms:W3CDTF">2021-08-16T11:27:27Z</dcterms:modified>
</cp:coreProperties>
</file>